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4"/>
  </p:notesMasterIdLst>
  <p:sldIdLst>
    <p:sldId id="3124" r:id="rId2"/>
    <p:sldId id="350" r:id="rId3"/>
  </p:sldIdLst>
  <p:sldSz cx="12192000" cy="6858000"/>
  <p:notesSz cx="9926638" cy="67976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B7D4772B-043F-49E9-BB8F-D40DFAEBC49C}">
          <p14:sldIdLst>
            <p14:sldId id="3124"/>
            <p14:sldId id="3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23D11A-1DF6-EE6B-4EF2-11716DE30A45}" name="Romina Dertscheny-Schwarz" initials="RDS" userId="S::dertscheny-schwarz@eworks-gmbh.de::bf7a6196-0876-49c8-aa05-96405fe9696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Helle Formatvorlage 2 - Akz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74" autoAdjust="0"/>
    <p:restoredTop sz="71097" autoAdjust="0"/>
  </p:normalViewPr>
  <p:slideViewPr>
    <p:cSldViewPr snapToGrid="0" showGuides="1">
      <p:cViewPr varScale="1">
        <p:scale>
          <a:sx n="59" d="100"/>
          <a:sy n="59" d="100"/>
        </p:scale>
        <p:origin x="105" y="70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57" Type="http://schemas.microsoft.com/office/2018/10/relationships/authors" Target="author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BFF51-2098-4D5A-94F9-58B977AD4BE2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664C4-E931-43C8-BC1C-83625EAB2A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067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ytimes.com/2023/03/08/opinion/noam-chomsky-chatgpt-ai.html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>
                <a:hlinkClick r:id="rId3"/>
              </a:rPr>
              <a:t>https://www.nytimes.com/2023/03/08/opinion/noam-chomsky-chatgpt-ai.html</a:t>
            </a:r>
            <a:r>
              <a:rPr lang="de-DE" dirty="0"/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664C4-E931-43C8-BC1C-83625EAB2A7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679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4CF423-E697-4E5C-96B3-A9A1D90CAB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F6DE85A-A884-4809-B282-CB25A6EE21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F519081-E10B-48B1-B631-63FFCBD8A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F07B09-DB9E-47E5-9988-1C231A82C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B18718C-03F2-48B8-A121-28FEED4E2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646370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FCF872-DD58-4C48-BDBD-5AFCA6108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6ACEB10-C097-46D8-9AE5-6A9A98186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544061-398D-44A7-A413-A0CD2394F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506115-7B21-467B-8EF1-C65DC6218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AD8003-83C8-496D-ACB9-EF77DE469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620205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18484AC-1707-48BF-804B-11B6C1ADFC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B3CBEDA-09B5-4F0B-AD81-B6F8B252A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4D59ED-C505-4AEE-9A59-F19F4970E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C19D20-244C-4FEA-897F-F27758292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3FDD6D-7D41-4174-AAC7-89C6AB2BA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869853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rot mit Bildplatzhalt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F15C5735-14A2-5472-0518-FFF8D2B6817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3200" cy="6858000"/>
          </a:xfrm>
        </p:spPr>
        <p:txBody>
          <a:bodyPr anchor="ctr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D2F2999-1E71-B531-4878-5469A20D20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7188" y="3756211"/>
            <a:ext cx="8456400" cy="1171071"/>
          </a:xfrm>
        </p:spPr>
        <p:txBody>
          <a:bodyPr anchor="b"/>
          <a:lstStyle>
            <a:lvl1pPr algn="l">
              <a:lnSpc>
                <a:spcPts val="8800"/>
              </a:lnSpc>
              <a:defRPr sz="86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pic>
        <p:nvPicPr>
          <p:cNvPr id="4" name="Grafik 3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4CF58DF2-554F-F3A5-4A77-5B6C5E3A57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88" y="226800"/>
            <a:ext cx="2154940" cy="52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37503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ter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F07878-63EA-3977-B314-9A8C22E2C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1080000"/>
            <a:ext cx="11471638" cy="529343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581A20-C1DF-C740-F432-48F016C1A798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3pPr>
              <a:defRPr/>
            </a:lvl3pPr>
            <a:lvl4pPr>
              <a:defRPr/>
            </a:lvl4pPr>
            <a:lvl5pPr>
              <a:defRPr/>
            </a:lvl5pPr>
            <a:lvl6pPr marL="900000">
              <a:lnSpc>
                <a:spcPts val="1920"/>
              </a:lnSpc>
              <a:defRPr sz="1400"/>
            </a:lvl6pPr>
            <a:lvl7pPr marL="1116000">
              <a:lnSpc>
                <a:spcPts val="1920"/>
              </a:lnSpc>
              <a:defRPr sz="1400"/>
            </a:lvl7pPr>
          </a:lstStyle>
          <a:p>
            <a:pPr lvl="0"/>
            <a:r>
              <a:rPr lang="de-DE" dirty="0"/>
              <a:t>Textinhalt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773C70CF-3387-2970-C095-085C3B4D22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1764000"/>
            <a:ext cx="11473200" cy="378000"/>
          </a:xfrm>
        </p:spPr>
        <p:txBody>
          <a:bodyPr>
            <a:noAutofit/>
          </a:bodyPr>
          <a:lstStyle>
            <a:lvl1pPr marL="0" indent="0">
              <a:lnSpc>
                <a:spcPts val="2900"/>
              </a:lnSpc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17857D49-53B5-0925-D270-F58A02A557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295200"/>
            <a:ext cx="684000" cy="249280"/>
          </a:xfrm>
          <a:prstGeom prst="rect">
            <a:avLst/>
          </a:prstGeo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77E45D-EA94-2A05-1E5F-FB39AFC9399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ED61F9-A129-0FDE-2F50-65CB13897B7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1129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F07878-63EA-3977-B314-9A8C22E2C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1080000"/>
            <a:ext cx="11471638" cy="529343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581A20-C1DF-C740-F432-48F016C1A79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1797050"/>
            <a:ext cx="11471638" cy="44391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Textinhalt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EB0A72-FBC9-69D3-72A5-A1A61E01E9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6696324-603F-BB54-E949-1487348E0A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3302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groß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F6C5E33-7F21-3936-C96B-D7B71F8707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773C70CF-3387-2970-C095-085C3B4D22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803880"/>
            <a:ext cx="11473200" cy="378000"/>
          </a:xfrm>
        </p:spPr>
        <p:txBody>
          <a:bodyPr>
            <a:noAutofit/>
          </a:bodyPr>
          <a:lstStyle>
            <a:lvl1pPr marL="0" indent="0">
              <a:lnSpc>
                <a:spcPts val="2900"/>
              </a:lnSpc>
              <a:buNone/>
              <a:defRPr sz="2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711B9E05-1F66-40E4-8A0B-8DDA6922BA6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1280160"/>
            <a:ext cx="11471638" cy="495604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Textinhalt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B86E67E-6149-2180-D86F-DCFF7F815FC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95393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F07878-63EA-3977-B314-9A8C22E2C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1080000"/>
            <a:ext cx="11471638" cy="529343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581A20-C1DF-C740-F432-48F016C1A79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2556001"/>
            <a:ext cx="5567834" cy="368020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Textinhalt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C18DFBE-D824-4B92-7420-A11062A353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F6C5E33-7F21-3936-C96B-D7B71F8707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773C70CF-3387-2970-C095-085C3B4D22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1764000"/>
            <a:ext cx="5569200" cy="378000"/>
          </a:xfrm>
        </p:spPr>
        <p:txBody>
          <a:bodyPr>
            <a:noAutofit/>
          </a:bodyPr>
          <a:lstStyle>
            <a:lvl1pPr marL="0" indent="0">
              <a:lnSpc>
                <a:spcPts val="2900"/>
              </a:lnSpc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D5771E45-57C3-2620-B432-B601CECEE52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64000" y="2556001"/>
            <a:ext cx="5569200" cy="368020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Textinhalt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BABC1A0F-91CF-DFD6-1F8A-E6C2A5DF22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64000" y="1764000"/>
            <a:ext cx="5569200" cy="378000"/>
          </a:xfrm>
        </p:spPr>
        <p:txBody>
          <a:bodyPr>
            <a:noAutofit/>
          </a:bodyPr>
          <a:lstStyle>
            <a:lvl1pPr marL="0" indent="0">
              <a:lnSpc>
                <a:spcPts val="2900"/>
              </a:lnSpc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661DFCB-8103-CC1D-E336-E8B3816EF7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295200"/>
            <a:ext cx="684000" cy="2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3632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ClipAr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F07878-63EA-3977-B314-9A8C22E2C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8" y="1057568"/>
            <a:ext cx="4644000" cy="529343"/>
          </a:xfrm>
        </p:spPr>
        <p:txBody>
          <a:bodyPr anchor="t"/>
          <a:lstStyle>
            <a:lvl1pPr>
              <a:defRPr/>
            </a:lvl1pPr>
          </a:lstStyle>
          <a:p>
            <a:r>
              <a:rPr lang="de-DE" dirty="0"/>
              <a:t>Titel bearbeiten (zweizeilig)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581A20-C1DF-C740-F432-48F016C1A79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2556001"/>
            <a:ext cx="4644000" cy="368020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Textinhalt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16FEB295-B9E9-46BA-EE53-47FF12B4087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09200" y="332209"/>
            <a:ext cx="6624000" cy="5904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D45CD1F-EA7D-98A3-6B43-67BDEAACCB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295200"/>
            <a:ext cx="684000" cy="249280"/>
          </a:xfrm>
          <a:prstGeom prst="rect">
            <a:avLst/>
          </a:prstGeo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42CFC6-A2F3-0CEB-58F0-7304B6A3025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362378C-8DD8-C152-F6CC-ED005931429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61359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F07878-63EA-3977-B314-9A8C22E2C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1080000"/>
            <a:ext cx="11471638" cy="529343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bearbeiten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01711F5-F1B0-35F1-0DA8-434EB3E579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295200"/>
            <a:ext cx="684000" cy="249280"/>
          </a:xfrm>
          <a:prstGeom prst="rect">
            <a:avLst/>
          </a:prstGeom>
        </p:spPr>
      </p:pic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823C215-FBCC-4133-9718-CDB5059618F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017321A5-3E52-01A4-A7FF-6083C229B57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36790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Inhalt, ohn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581A20-C1DF-C740-F432-48F016C1A79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1076325"/>
            <a:ext cx="11471638" cy="515988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Textinhalt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DB48314-5880-B59F-70F1-0E27E9BF31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295200"/>
            <a:ext cx="684000" cy="249280"/>
          </a:xfrm>
          <a:prstGeom prst="rect">
            <a:avLst/>
          </a:prstGeo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EB0A72-FBC9-69D3-72A5-A1A61E01E9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6696324-603F-BB54-E949-1487348E0A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2010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A683CB-3DF0-4041-8F78-99A6EE7D9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66854D-507B-41AF-8E15-955AC0BFB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2EB5A56-CC79-4934-BF5E-4DCEA1942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801425-16FF-461A-9670-5FBCC8538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802F44-D3FF-4F39-BEBC-28F35760B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1892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 dunkelblau (ohne Untertite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2ABEB4-2C14-6FDA-C403-054743E55D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6869"/>
            <a:ext cx="10515600" cy="1500187"/>
          </a:xfrm>
        </p:spPr>
        <p:txBody>
          <a:bodyPr anchor="ctr"/>
          <a:lstStyle>
            <a:lvl1pPr algn="ctr">
              <a:lnSpc>
                <a:spcPts val="5500"/>
              </a:lnSpc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Titel des Kapitels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E1BC914-CDBC-77D0-6C50-7F61587F81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295200"/>
            <a:ext cx="684000" cy="249280"/>
          </a:xfrm>
          <a:prstGeom prst="rect">
            <a:avLst/>
          </a:prstGeo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A535B0C-77A0-A23C-9818-775BB07257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Fußzeile für alle Folien ändern über Reiter "Einfügen" &gt; "Kopf- und Fußzeile" &gt; "Für alle übernehmen" (dabei „Auf Titelfolie nicht anzeigen“ anhaken)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A2E3220-4ED8-2AE5-69C0-549564114E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829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22D749-4B65-462D-BE1B-CB18A5752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73F3E0-228D-4B96-B58D-BE1370CE1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B34B1E-B884-45FF-B1EB-19C2CF533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7A5439-122F-40C4-A13E-76F19FA5F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96E6209-FA95-480F-A86C-CF6515A39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802746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E9B92F-9646-4D9A-96B1-A6F57C3AC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18F973-F106-4FB9-98E2-567878D103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44AF0DB-BC40-451C-ABF8-98E8BC9241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828817-DC9F-4B42-96D4-1A52DB208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36ADF13-1CDF-4CFD-8F94-6A4FAFF9A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03C4995-42CF-4EFF-B502-7580B3B1E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438846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CD2718-3B94-4879-8FAC-0374FE5B2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A2289D3-9FA0-4DF0-A66D-DAD499602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8A0A9C8-D464-4E46-A110-2510537316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737B506-A27B-4D55-8766-7597D37F5D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8AF5F5D-D79B-422D-A2A4-63D2AC4968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A413B4D-BC9F-4E55-ADF1-C0A67D87A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FA96FD6-506F-4300-A029-253B01734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EA41F6A-AD33-4D7F-9AB7-6FB66BCCE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194614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E8B812-0D3C-4DA5-92A3-610C8534A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C5F9C00-CF91-475D-AB26-A3730037A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F8E05DA-CE09-44BF-87E6-28E52067A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207FB0-8223-4E66-9D94-95D3DB823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5961EE6-E7E1-48D9-A85E-339F3E6FDA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295200"/>
            <a:ext cx="684000" cy="2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617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A09D5A7-AC4E-4242-BC52-93CC67E18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BE5A161-3F79-40CD-B2A4-6684FBC39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AB92EB9-3DD6-49F3-AC39-AC75BB32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816956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C3C2D6-7489-4FE5-B997-8DEE790BA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624366-0026-46D7-BAF9-AD1D4CC07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AC90D01-7E05-4C5E-850B-0351E7CD2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700822C-9BE4-4201-A664-556D096B9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0700F7E-2016-4F8F-B6D5-E6BAC19D4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65DA83C-721A-41A1-9D17-4816823B1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899503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D591A8-7299-4E54-BBC7-9312EB7F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BF45B4C-155A-461E-828C-056CCC9FD7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67CCBAF-3627-48C6-8452-43DEC966E5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A5CC9E5-B621-4ADB-B703-4FDF3BAA1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A2D2BB-2BA7-42A0-A2E8-92408D4C5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E5BD427-262D-417A-8EED-5ECE96C28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936732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EF81103-9AF4-4E54-A80E-233D0E74C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F8EEED-7927-4058-A0A0-7BA3D1ED0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C65B595-A0DF-4399-A635-6CE8DFCC7C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9FD1FF-7CF2-47E5-AE93-D31D0FECA3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74D1EE-147E-453B-BDB2-D6B8429CCF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2260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70" r:id="rId12"/>
    <p:sldLayoutId id="2147483650" r:id="rId13"/>
    <p:sldLayoutId id="2147483659" r:id="rId14"/>
    <p:sldLayoutId id="2147483658" r:id="rId15"/>
    <p:sldLayoutId id="2147483660" r:id="rId16"/>
    <p:sldLayoutId id="2147483662" r:id="rId17"/>
    <p:sldLayoutId id="2147483672" r:id="rId18"/>
    <p:sldLayoutId id="2147483673" r:id="rId19"/>
    <p:sldLayoutId id="2147483666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226" userDrawn="1">
          <p15:clr>
            <a:srgbClr val="F26B43"/>
          </p15:clr>
        </p15:guide>
        <p15:guide id="4" orient="horz" pos="4105" userDrawn="1">
          <p15:clr>
            <a:srgbClr val="F26B43"/>
          </p15:clr>
        </p15:guide>
        <p15:guide id="5" pos="7453" userDrawn="1">
          <p15:clr>
            <a:srgbClr val="F26B43"/>
          </p15:clr>
        </p15:guide>
        <p15:guide id="6" pos="225" userDrawn="1">
          <p15:clr>
            <a:srgbClr val="F26B43"/>
          </p15:clr>
        </p15:guide>
        <p15:guide id="7" orient="horz" pos="4017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67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creativecommons.org/licenses/by-sa/4.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138AEC-D4CD-4FBE-9E29-20A09D17E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5125"/>
            <a:ext cx="10993800" cy="1325563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BAC075-6D24-40FD-82C0-B32CFA068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947354"/>
            <a:ext cx="11471638" cy="45455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Diese Folie wird im Bildungsbereich eingesetzt und ist lizenziert mit</a:t>
            </a:r>
          </a:p>
          <a:p>
            <a:pPr marL="0" indent="0"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Lizenztext: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https://creativecommons.org/licenses/by-sa/4.0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Urheberin: 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TH Nürnberg 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oder 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TH Nürnberg, Barbara Meissner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70704AC-48AE-40C9-8719-3E0E03E3CF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93845"/>
            <a:ext cx="2881588" cy="555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012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9B3BD2-4BB4-41B9-9509-5A60AF527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Generative KI als Mensch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9D491CE-E066-4780-B56E-029B904F3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47665"/>
            <a:ext cx="10515600" cy="3529297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Ich antworte, ohne zu verstehen was es bedeutet.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Ich unterscheide nicht zwischen Wahr und Falsch.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Ich habe keine eigene Meinung.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Ich übernehme keine Verantwortung für meine Aussagen.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Ich folge nur Anweisungen.</a:t>
            </a:r>
          </a:p>
        </p:txBody>
      </p:sp>
      <p:sp>
        <p:nvSpPr>
          <p:cNvPr id="7" name="Denkblase: wolkenförmig 6">
            <a:extLst>
              <a:ext uri="{FF2B5EF4-FFF2-40B4-BE49-F238E27FC236}">
                <a16:creationId xmlns:a16="http://schemas.microsoft.com/office/drawing/2014/main" id="{E731BEA2-03BA-49E3-B594-46CA409010A0}"/>
              </a:ext>
            </a:extLst>
          </p:cNvPr>
          <p:cNvSpPr/>
          <p:nvPr/>
        </p:nvSpPr>
        <p:spPr>
          <a:xfrm>
            <a:off x="8894021" y="218823"/>
            <a:ext cx="3050061" cy="2005762"/>
          </a:xfrm>
          <a:prstGeom prst="cloudCallout">
            <a:avLst>
              <a:gd name="adj1" fmla="val -107067"/>
              <a:gd name="adj2" fmla="val 858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de-DE" sz="2400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Gedanken-Experiment</a:t>
            </a: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8E39E971-45FE-419E-AF9C-A2F03A845070}"/>
              </a:ext>
            </a:extLst>
          </p:cNvPr>
          <p:cNvSpPr txBox="1">
            <a:spLocks/>
          </p:cNvSpPr>
          <p:nvPr/>
        </p:nvSpPr>
        <p:spPr>
          <a:xfrm>
            <a:off x="0" y="6111644"/>
            <a:ext cx="12133537" cy="81558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400" indent="-2304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000" indent="-2304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8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6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6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4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34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Nach: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Kulkarni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, M.,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Mantere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, S.,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Vaara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, E., van den Broek, E.,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Pachidi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, S., Glaser, V. L.,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Gehman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, J.,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Petriglieri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, G., Lindebaum, D., Cameron, L. D., Rahman, H. A., Islam, G., &amp; Greenwood, M. (2024). The Future of Research in an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Artificial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Intelligence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-Driven World. Journal of Management Inquiry, 33(3), 207-229. S. 210. </a:t>
            </a:r>
            <a:r>
              <a:rPr lang="de-DE" sz="1400" u="sng" dirty="0">
                <a:latin typeface="Arial" panose="020B0604020202020204" pitchFamily="34" charset="0"/>
                <a:cs typeface="Arial" panose="020B0604020202020204" pitchFamily="34" charset="0"/>
              </a:rPr>
              <a:t>Primärquelle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: Chomsky, N.; Roberts, I. &amp;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Watumull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, J. (2023). The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promise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of ChatGPT. The New York Times 8.</a:t>
            </a:r>
          </a:p>
        </p:txBody>
      </p:sp>
    </p:spTree>
    <p:extLst>
      <p:ext uri="{BB962C8B-B14F-4D97-AF65-F5344CB8AC3E}">
        <p14:creationId xmlns:p14="http://schemas.microsoft.com/office/powerpoint/2010/main" val="1302686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211</Words>
  <Application>Microsoft Office PowerPoint</Application>
  <PresentationFormat>Breitbild</PresentationFormat>
  <Paragraphs>20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Disclaimer</vt:lpstr>
      <vt:lpstr>Generative KI als Mensch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Anleitung</dc:title>
  <dc:creator>Meissner, Barbara</dc:creator>
  <cp:lastModifiedBy>Meissner, Barbara</cp:lastModifiedBy>
  <cp:revision>160</cp:revision>
  <cp:lastPrinted>2024-06-26T06:20:57Z</cp:lastPrinted>
  <dcterms:created xsi:type="dcterms:W3CDTF">2023-06-19T10:35:30Z</dcterms:created>
  <dcterms:modified xsi:type="dcterms:W3CDTF">2025-04-25T09:28:45Z</dcterms:modified>
</cp:coreProperties>
</file>