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73" r:id="rId2"/>
    <p:sldId id="274" r:id="rId3"/>
    <p:sldId id="268" r:id="rId4"/>
    <p:sldId id="262" r:id="rId5"/>
    <p:sldId id="259" r:id="rId6"/>
    <p:sldId id="275" r:id="rId7"/>
    <p:sldId id="276" r:id="rId8"/>
    <p:sldId id="266" r:id="rId9"/>
    <p:sldId id="277" r:id="rId10"/>
  </p:sldIdLst>
  <p:sldSz cx="9906000" cy="6858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31" userDrawn="1">
          <p15:clr>
            <a:srgbClr val="A4A3A4"/>
          </p15:clr>
        </p15:guide>
        <p15:guide id="2" pos="693" userDrawn="1">
          <p15:clr>
            <a:srgbClr val="A4A3A4"/>
          </p15:clr>
        </p15:guide>
        <p15:guide id="3" pos="3165" userDrawn="1">
          <p15:clr>
            <a:srgbClr val="A4A3A4"/>
          </p15:clr>
        </p15:guide>
        <p15:guide id="4" orient="horz" pos="261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23D11A-1DF6-EE6B-4EF2-11716DE30A45}" name="Romina Dertscheny-Schwarz" initials="RDS" userId="S::dertscheny-schwarz@eworks-gmbh.de::bf7a6196-0876-49c8-aa05-96405fe969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issner, Barbara" initials="MB" lastIdx="23" clrIdx="0">
    <p:extLst>
      <p:ext uri="{19B8F6BF-5375-455C-9EA6-DF929625EA0E}">
        <p15:presenceInfo xmlns:p15="http://schemas.microsoft.com/office/powerpoint/2012/main" userId="S-1-5-21-899779256-1494818764-2119700645-304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63" autoAdjust="0"/>
    <p:restoredTop sz="94660"/>
  </p:normalViewPr>
  <p:slideViewPr>
    <p:cSldViewPr snapToGrid="0" showGuides="1">
      <p:cViewPr varScale="1">
        <p:scale>
          <a:sx n="127" d="100"/>
          <a:sy n="127" d="100"/>
        </p:scale>
        <p:origin x="2069" y="90"/>
      </p:cViewPr>
      <p:guideLst>
        <p:guide orient="horz" pos="2931"/>
        <p:guide pos="693"/>
        <p:guide pos="3165"/>
        <p:guide orient="horz" pos="261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23" Type="http://schemas.microsoft.com/office/2018/10/relationships/authors" Target="author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BFF51-2098-4D5A-94F9-58B977AD4BE2}" type="datetimeFigureOut">
              <a:rPr lang="de-DE" smtClean="0"/>
              <a:t>28.03.2024</a:t>
            </a:fld>
            <a:endParaRPr lang="de-DE"/>
          </a:p>
        </p:txBody>
      </p:sp>
      <p:sp>
        <p:nvSpPr>
          <p:cNvPr id="4" name="Folienbildplatzhalt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9664C4-E931-43C8-BC1C-83625EAB2A7A}" type="slidenum">
              <a:rPr lang="de-DE" smtClean="0"/>
              <a:t>‹Nr.›</a:t>
            </a:fld>
            <a:endParaRPr lang="de-DE"/>
          </a:p>
        </p:txBody>
      </p:sp>
    </p:spTree>
    <p:extLst>
      <p:ext uri="{BB962C8B-B14F-4D97-AF65-F5344CB8AC3E}">
        <p14:creationId xmlns:p14="http://schemas.microsoft.com/office/powerpoint/2010/main" val="291067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08350" y="850900"/>
            <a:ext cx="3309938" cy="22923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C41D163-5ACA-4A9F-A08B-D09545D8C895}" type="slidenum">
              <a:rPr lang="de-DE" smtClean="0"/>
              <a:pPr/>
              <a:t>5</a:t>
            </a:fld>
            <a:endParaRPr lang="de-DE"/>
          </a:p>
        </p:txBody>
      </p:sp>
    </p:spTree>
    <p:extLst>
      <p:ext uri="{BB962C8B-B14F-4D97-AF65-F5344CB8AC3E}">
        <p14:creationId xmlns:p14="http://schemas.microsoft.com/office/powerpoint/2010/main" val="3207575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73DD71F-F627-E252-D236-A435D6E7BD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215" y="226801"/>
            <a:ext cx="1755842" cy="530353"/>
          </a:xfrm>
          <a:prstGeom prst="rect">
            <a:avLst/>
          </a:prstGeom>
        </p:spPr>
      </p:pic>
      <p:sp>
        <p:nvSpPr>
          <p:cNvPr id="2" name="Titel 1">
            <a:extLst>
              <a:ext uri="{FF2B5EF4-FFF2-40B4-BE49-F238E27FC236}">
                <a16:creationId xmlns:a16="http://schemas.microsoft.com/office/drawing/2014/main" id="{6D2F2999-1E71-B531-4878-5469A20D207C}"/>
              </a:ext>
            </a:extLst>
          </p:cNvPr>
          <p:cNvSpPr>
            <a:spLocks noGrp="1"/>
          </p:cNvSpPr>
          <p:nvPr>
            <p:ph type="ctrTitle" hasCustomPrompt="1"/>
          </p:nvPr>
        </p:nvSpPr>
        <p:spPr>
          <a:xfrm>
            <a:off x="290215" y="2539683"/>
            <a:ext cx="6870825" cy="2387600"/>
          </a:xfrm>
        </p:spPr>
        <p:txBody>
          <a:bodyPr anchor="b"/>
          <a:lstStyle>
            <a:lvl1pPr algn="l">
              <a:lnSpc>
                <a:spcPts val="8800"/>
              </a:lnSpc>
              <a:defRPr sz="8600"/>
            </a:lvl1pPr>
          </a:lstStyle>
          <a:p>
            <a:r>
              <a:rPr lang="de-DE" dirty="0"/>
              <a:t>Titel </a:t>
            </a:r>
            <a:br>
              <a:rPr lang="de-DE" dirty="0"/>
            </a:br>
            <a:r>
              <a:rPr lang="de-DE" dirty="0"/>
              <a:t>bearbeiten</a:t>
            </a:r>
          </a:p>
        </p:txBody>
      </p:sp>
      <p:pic>
        <p:nvPicPr>
          <p:cNvPr id="3" name="omega">
            <a:extLst>
              <a:ext uri="{FF2B5EF4-FFF2-40B4-BE49-F238E27FC236}">
                <a16:creationId xmlns:a16="http://schemas.microsoft.com/office/drawing/2014/main" id="{64602DA8-F54E-2EFA-E5E8-6EF92CA495D8}"/>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018" t="5459" r="26728" b="7828"/>
          <a:stretch/>
        </p:blipFill>
        <p:spPr>
          <a:xfrm>
            <a:off x="3925587" y="0"/>
            <a:ext cx="5980413" cy="6858000"/>
          </a:xfrm>
          <a:prstGeom prst="rect">
            <a:avLst/>
          </a:prstGeom>
        </p:spPr>
      </p:pic>
    </p:spTree>
    <p:extLst>
      <p:ext uri="{BB962C8B-B14F-4D97-AF65-F5344CB8AC3E}">
        <p14:creationId xmlns:p14="http://schemas.microsoft.com/office/powerpoint/2010/main" val="10918661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Inhalt, ohne Titel">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3581A20-C1DF-C740-F432-48F016C1A798}"/>
              </a:ext>
            </a:extLst>
          </p:cNvPr>
          <p:cNvSpPr>
            <a:spLocks noGrp="1"/>
          </p:cNvSpPr>
          <p:nvPr>
            <p:ph idx="1" hasCustomPrompt="1"/>
          </p:nvPr>
        </p:nvSpPr>
        <p:spPr>
          <a:xfrm>
            <a:off x="292500" y="1076326"/>
            <a:ext cx="9320706" cy="5159885"/>
          </a:xfrm>
        </p:spPr>
        <p:txBody>
          <a:bodyPr/>
          <a:lstStyle>
            <a:lvl1pPr>
              <a:defRPr/>
            </a:lvl1pPr>
          </a:lstStyle>
          <a:p>
            <a:pPr lvl="0"/>
            <a:r>
              <a:rPr lang="de-DE" dirty="0"/>
              <a:t>Textinhalt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492010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Kapitelfolie dunkel (mit Untertitel)">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ABEB4-2C14-6FDA-C403-054743E55DE1}"/>
              </a:ext>
            </a:extLst>
          </p:cNvPr>
          <p:cNvSpPr>
            <a:spLocks noGrp="1"/>
          </p:cNvSpPr>
          <p:nvPr>
            <p:ph type="title" hasCustomPrompt="1"/>
          </p:nvPr>
        </p:nvSpPr>
        <p:spPr>
          <a:xfrm>
            <a:off x="675878" y="2065593"/>
            <a:ext cx="8543925" cy="1500187"/>
          </a:xfrm>
        </p:spPr>
        <p:txBody>
          <a:bodyPr anchor="b"/>
          <a:lstStyle>
            <a:lvl1pPr algn="ctr">
              <a:lnSpc>
                <a:spcPts val="5500"/>
              </a:lnSpc>
              <a:defRPr sz="5400">
                <a:solidFill>
                  <a:schemeClr val="bg1"/>
                </a:solidFill>
              </a:defRPr>
            </a:lvl1pPr>
          </a:lstStyle>
          <a:p>
            <a:r>
              <a:rPr lang="de-DE" dirty="0"/>
              <a:t>Titel des Kapitels bearbeiten</a:t>
            </a:r>
          </a:p>
        </p:txBody>
      </p:sp>
      <p:sp>
        <p:nvSpPr>
          <p:cNvPr id="3" name="Textplatzhalter 2">
            <a:extLst>
              <a:ext uri="{FF2B5EF4-FFF2-40B4-BE49-F238E27FC236}">
                <a16:creationId xmlns:a16="http://schemas.microsoft.com/office/drawing/2014/main" id="{DAA5DBA6-B732-E2DA-F1F0-78337924C863}"/>
              </a:ext>
            </a:extLst>
          </p:cNvPr>
          <p:cNvSpPr>
            <a:spLocks noGrp="1"/>
          </p:cNvSpPr>
          <p:nvPr>
            <p:ph type="body" idx="1" hasCustomPrompt="1"/>
          </p:nvPr>
        </p:nvSpPr>
        <p:spPr>
          <a:xfrm>
            <a:off x="675878" y="4022536"/>
            <a:ext cx="8543925" cy="750633"/>
          </a:xfrm>
        </p:spPr>
        <p:txBody>
          <a:bodyPr>
            <a:noAutofit/>
          </a:bodyPr>
          <a:lstStyle>
            <a:lvl1pPr marL="0" indent="0" algn="ctr">
              <a:lnSpc>
                <a:spcPts val="2900"/>
              </a:lnSpc>
              <a:buNone/>
              <a:defRPr sz="2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 des Kapitels  bearbeiten</a:t>
            </a:r>
          </a:p>
        </p:txBody>
      </p:sp>
    </p:spTree>
    <p:extLst>
      <p:ext uri="{BB962C8B-B14F-4D97-AF65-F5344CB8AC3E}">
        <p14:creationId xmlns:p14="http://schemas.microsoft.com/office/powerpoint/2010/main" val="3405489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Kapitelfolie rot (mit Untert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ABEB4-2C14-6FDA-C403-054743E55DE1}"/>
              </a:ext>
            </a:extLst>
          </p:cNvPr>
          <p:cNvSpPr>
            <a:spLocks noGrp="1"/>
          </p:cNvSpPr>
          <p:nvPr>
            <p:ph type="title" hasCustomPrompt="1"/>
          </p:nvPr>
        </p:nvSpPr>
        <p:spPr>
          <a:xfrm>
            <a:off x="675878" y="2065593"/>
            <a:ext cx="8543925" cy="1500187"/>
          </a:xfrm>
        </p:spPr>
        <p:txBody>
          <a:bodyPr anchor="b"/>
          <a:lstStyle>
            <a:lvl1pPr algn="ctr">
              <a:lnSpc>
                <a:spcPts val="5500"/>
              </a:lnSpc>
              <a:defRPr sz="5400">
                <a:solidFill>
                  <a:schemeClr val="bg1"/>
                </a:solidFill>
              </a:defRPr>
            </a:lvl1pPr>
          </a:lstStyle>
          <a:p>
            <a:r>
              <a:rPr lang="de-DE" dirty="0"/>
              <a:t>Titel des Kapitels bearbeiten</a:t>
            </a:r>
          </a:p>
        </p:txBody>
      </p:sp>
      <p:sp>
        <p:nvSpPr>
          <p:cNvPr id="3" name="Textplatzhalter 2">
            <a:extLst>
              <a:ext uri="{FF2B5EF4-FFF2-40B4-BE49-F238E27FC236}">
                <a16:creationId xmlns:a16="http://schemas.microsoft.com/office/drawing/2014/main" id="{DAA5DBA6-B732-E2DA-F1F0-78337924C863}"/>
              </a:ext>
            </a:extLst>
          </p:cNvPr>
          <p:cNvSpPr>
            <a:spLocks noGrp="1"/>
          </p:cNvSpPr>
          <p:nvPr>
            <p:ph type="body" idx="1" hasCustomPrompt="1"/>
          </p:nvPr>
        </p:nvSpPr>
        <p:spPr>
          <a:xfrm>
            <a:off x="675878" y="4022536"/>
            <a:ext cx="8543925" cy="750633"/>
          </a:xfrm>
        </p:spPr>
        <p:txBody>
          <a:bodyPr>
            <a:noAutofit/>
          </a:bodyPr>
          <a:lstStyle>
            <a:lvl1pPr marL="0" indent="0" algn="ctr">
              <a:lnSpc>
                <a:spcPts val="2900"/>
              </a:lnSpc>
              <a:buNone/>
              <a:defRPr sz="2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 des Kapitels  bearbeiten</a:t>
            </a:r>
          </a:p>
        </p:txBody>
      </p:sp>
    </p:spTree>
    <p:extLst>
      <p:ext uri="{BB962C8B-B14F-4D97-AF65-F5344CB8AC3E}">
        <p14:creationId xmlns:p14="http://schemas.microsoft.com/office/powerpoint/2010/main" val="3165531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Kapitelfolie hell (mit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ABEB4-2C14-6FDA-C403-054743E55DE1}"/>
              </a:ext>
            </a:extLst>
          </p:cNvPr>
          <p:cNvSpPr>
            <a:spLocks noGrp="1"/>
          </p:cNvSpPr>
          <p:nvPr>
            <p:ph type="title" hasCustomPrompt="1"/>
          </p:nvPr>
        </p:nvSpPr>
        <p:spPr>
          <a:xfrm>
            <a:off x="675878" y="2065593"/>
            <a:ext cx="8543925" cy="1500187"/>
          </a:xfrm>
        </p:spPr>
        <p:txBody>
          <a:bodyPr anchor="b"/>
          <a:lstStyle>
            <a:lvl1pPr algn="ctr">
              <a:lnSpc>
                <a:spcPts val="5500"/>
              </a:lnSpc>
              <a:defRPr sz="5400"/>
            </a:lvl1pPr>
          </a:lstStyle>
          <a:p>
            <a:r>
              <a:rPr lang="de-DE" dirty="0"/>
              <a:t>Titel des Kapitels bearbeiten</a:t>
            </a:r>
          </a:p>
        </p:txBody>
      </p:sp>
      <p:sp>
        <p:nvSpPr>
          <p:cNvPr id="3" name="Textplatzhalter 2">
            <a:extLst>
              <a:ext uri="{FF2B5EF4-FFF2-40B4-BE49-F238E27FC236}">
                <a16:creationId xmlns:a16="http://schemas.microsoft.com/office/drawing/2014/main" id="{DAA5DBA6-B732-E2DA-F1F0-78337924C863}"/>
              </a:ext>
            </a:extLst>
          </p:cNvPr>
          <p:cNvSpPr>
            <a:spLocks noGrp="1"/>
          </p:cNvSpPr>
          <p:nvPr>
            <p:ph type="body" idx="1" hasCustomPrompt="1"/>
          </p:nvPr>
        </p:nvSpPr>
        <p:spPr>
          <a:xfrm>
            <a:off x="675878" y="4022536"/>
            <a:ext cx="8543925" cy="750633"/>
          </a:xfrm>
        </p:spPr>
        <p:txBody>
          <a:bodyPr>
            <a:noAutofit/>
          </a:bodyPr>
          <a:lstStyle>
            <a:lvl1pPr marL="0" indent="0" algn="ctr">
              <a:lnSpc>
                <a:spcPts val="2900"/>
              </a:lnSpc>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 des Kapitels  bearbeiten</a:t>
            </a:r>
          </a:p>
        </p:txBody>
      </p:sp>
    </p:spTree>
    <p:extLst>
      <p:ext uri="{BB962C8B-B14F-4D97-AF65-F5344CB8AC3E}">
        <p14:creationId xmlns:p14="http://schemas.microsoft.com/office/powerpoint/2010/main" val="4076434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folie rot (ohne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ABEB4-2C14-6FDA-C403-054743E55DE1}"/>
              </a:ext>
            </a:extLst>
          </p:cNvPr>
          <p:cNvSpPr>
            <a:spLocks noGrp="1"/>
          </p:cNvSpPr>
          <p:nvPr>
            <p:ph type="title" hasCustomPrompt="1"/>
          </p:nvPr>
        </p:nvSpPr>
        <p:spPr>
          <a:xfrm>
            <a:off x="675878" y="2866870"/>
            <a:ext cx="8543925" cy="1500187"/>
          </a:xfrm>
        </p:spPr>
        <p:txBody>
          <a:bodyPr anchor="ctr"/>
          <a:lstStyle>
            <a:lvl1pPr algn="ctr">
              <a:lnSpc>
                <a:spcPts val="5500"/>
              </a:lnSpc>
              <a:defRPr sz="5400"/>
            </a:lvl1pPr>
          </a:lstStyle>
          <a:p>
            <a:r>
              <a:rPr lang="de-DE" dirty="0"/>
              <a:t>Titel des Kapitels </a:t>
            </a:r>
            <a:br>
              <a:rPr lang="de-DE" dirty="0"/>
            </a:br>
            <a:r>
              <a:rPr lang="de-DE" dirty="0"/>
              <a:t>bearbeiten</a:t>
            </a:r>
          </a:p>
        </p:txBody>
      </p:sp>
    </p:spTree>
    <p:extLst>
      <p:ext uri="{BB962C8B-B14F-4D97-AF65-F5344CB8AC3E}">
        <p14:creationId xmlns:p14="http://schemas.microsoft.com/office/powerpoint/2010/main" val="325871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folie dunkelblau (ohne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ABEB4-2C14-6FDA-C403-054743E55DE1}"/>
              </a:ext>
            </a:extLst>
          </p:cNvPr>
          <p:cNvSpPr>
            <a:spLocks noGrp="1"/>
          </p:cNvSpPr>
          <p:nvPr>
            <p:ph type="title" hasCustomPrompt="1"/>
          </p:nvPr>
        </p:nvSpPr>
        <p:spPr>
          <a:xfrm>
            <a:off x="675878" y="2866870"/>
            <a:ext cx="8543925" cy="1500187"/>
          </a:xfrm>
        </p:spPr>
        <p:txBody>
          <a:bodyPr anchor="ctr"/>
          <a:lstStyle>
            <a:lvl1pPr algn="ctr">
              <a:lnSpc>
                <a:spcPts val="5500"/>
              </a:lnSpc>
              <a:defRPr sz="5400">
                <a:solidFill>
                  <a:schemeClr val="tx1"/>
                </a:solidFill>
              </a:defRPr>
            </a:lvl1pPr>
          </a:lstStyle>
          <a:p>
            <a:r>
              <a:rPr lang="de-DE" dirty="0"/>
              <a:t>Titel des Kapitels </a:t>
            </a:r>
            <a:br>
              <a:rPr lang="de-DE" dirty="0"/>
            </a:br>
            <a:r>
              <a:rPr lang="de-DE" dirty="0"/>
              <a:t>bearbeiten</a:t>
            </a:r>
          </a:p>
        </p:txBody>
      </p:sp>
    </p:spTree>
    <p:extLst>
      <p:ext uri="{BB962C8B-B14F-4D97-AF65-F5344CB8AC3E}">
        <p14:creationId xmlns:p14="http://schemas.microsoft.com/office/powerpoint/2010/main" val="348829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8"/>
            <a:ext cx="8420100" cy="1470025"/>
          </a:xfrm>
        </p:spPr>
        <p:txBody>
          <a:bodyPr/>
          <a:lstStyle/>
          <a:p>
            <a:r>
              <a:rPr lang="de-DE"/>
              <a:t>Titelmasterformat durch Klicken bearbeiten</a:t>
            </a:r>
          </a:p>
        </p:txBody>
      </p:sp>
      <p:sp>
        <p:nvSpPr>
          <p:cNvPr id="3" name="Untertitel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de-DE"/>
              <a:t>Formatvorlage des Untertitelmasters durch Klicken bearbeiten</a:t>
            </a:r>
          </a:p>
        </p:txBody>
      </p:sp>
    </p:spTree>
    <p:extLst>
      <p:ext uri="{BB962C8B-B14F-4D97-AF65-F5344CB8AC3E}">
        <p14:creationId xmlns:p14="http://schemas.microsoft.com/office/powerpoint/2010/main" val="2998138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dirty="0"/>
          </a:p>
        </p:txBody>
      </p:sp>
    </p:spTree>
    <p:extLst>
      <p:ext uri="{BB962C8B-B14F-4D97-AF65-F5344CB8AC3E}">
        <p14:creationId xmlns:p14="http://schemas.microsoft.com/office/powerpoint/2010/main" val="326905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3A6AF66-564C-B576-EB60-C637F75D6B3B}"/>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579" t="9551" r="6700" b="12301"/>
          <a:stretch/>
        </p:blipFill>
        <p:spPr>
          <a:xfrm>
            <a:off x="0" y="1"/>
            <a:ext cx="9906000" cy="6858000"/>
          </a:xfrm>
          <a:prstGeom prst="rect">
            <a:avLst/>
          </a:prstGeom>
        </p:spPr>
      </p:pic>
      <p:sp>
        <p:nvSpPr>
          <p:cNvPr id="4" name="Rechteck 3">
            <a:extLst>
              <a:ext uri="{FF2B5EF4-FFF2-40B4-BE49-F238E27FC236}">
                <a16:creationId xmlns:a16="http://schemas.microsoft.com/office/drawing/2014/main" id="{B7EBB088-51C6-A0C7-581F-AADFB085DD75}"/>
              </a:ext>
            </a:extLst>
          </p:cNvPr>
          <p:cNvSpPr/>
          <p:nvPr userDrawn="1"/>
        </p:nvSpPr>
        <p:spPr>
          <a:xfrm>
            <a:off x="0" y="1"/>
            <a:ext cx="7726680" cy="6535153"/>
          </a:xfrm>
          <a:prstGeom prst="rect">
            <a:avLst/>
          </a:prstGeom>
          <a:gradFill>
            <a:gsLst>
              <a:gs pos="9000">
                <a:schemeClr val="bg1"/>
              </a:gs>
              <a:gs pos="49000">
                <a:schemeClr val="bg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a:extLst>
              <a:ext uri="{FF2B5EF4-FFF2-40B4-BE49-F238E27FC236}">
                <a16:creationId xmlns:a16="http://schemas.microsoft.com/office/drawing/2014/main" id="{6D2F2999-1E71-B531-4878-5469A20D207C}"/>
              </a:ext>
            </a:extLst>
          </p:cNvPr>
          <p:cNvSpPr>
            <a:spLocks noGrp="1"/>
          </p:cNvSpPr>
          <p:nvPr>
            <p:ph type="ctrTitle" hasCustomPrompt="1"/>
          </p:nvPr>
        </p:nvSpPr>
        <p:spPr>
          <a:xfrm>
            <a:off x="290215" y="2539683"/>
            <a:ext cx="6870825" cy="2387600"/>
          </a:xfrm>
        </p:spPr>
        <p:txBody>
          <a:bodyPr anchor="b"/>
          <a:lstStyle>
            <a:lvl1pPr algn="l">
              <a:lnSpc>
                <a:spcPts val="8800"/>
              </a:lnSpc>
              <a:defRPr sz="8600"/>
            </a:lvl1pPr>
          </a:lstStyle>
          <a:p>
            <a:r>
              <a:rPr lang="de-DE" dirty="0"/>
              <a:t>Titel </a:t>
            </a:r>
            <a:br>
              <a:rPr lang="de-DE" dirty="0"/>
            </a:br>
            <a:r>
              <a:rPr lang="de-DE" dirty="0"/>
              <a:t>bearbeiten</a:t>
            </a:r>
          </a:p>
        </p:txBody>
      </p:sp>
      <p:pic>
        <p:nvPicPr>
          <p:cNvPr id="8" name="Grafik 7">
            <a:extLst>
              <a:ext uri="{FF2B5EF4-FFF2-40B4-BE49-F238E27FC236}">
                <a16:creationId xmlns:a16="http://schemas.microsoft.com/office/drawing/2014/main" id="{073DD71F-F627-E252-D236-A435D6E7BD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215" y="226801"/>
            <a:ext cx="1755842" cy="530353"/>
          </a:xfrm>
          <a:prstGeom prst="rect">
            <a:avLst/>
          </a:prstGeom>
        </p:spPr>
      </p:pic>
    </p:spTree>
    <p:extLst>
      <p:ext uri="{BB962C8B-B14F-4D97-AF65-F5344CB8AC3E}">
        <p14:creationId xmlns:p14="http://schemas.microsoft.com/office/powerpoint/2010/main" val="312571831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rot mit Bildplatzhalter">
    <p:bg>
      <p:bgPr>
        <a:solidFill>
          <a:schemeClr val="accent1"/>
        </a:solidFill>
        <a:effectLst/>
      </p:bgPr>
    </p:bg>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F15C5735-14A2-5472-0518-FFF8D2B6817C}"/>
              </a:ext>
            </a:extLst>
          </p:cNvPr>
          <p:cNvSpPr>
            <a:spLocks noGrp="1"/>
          </p:cNvSpPr>
          <p:nvPr>
            <p:ph type="pic" sz="quarter" idx="10"/>
          </p:nvPr>
        </p:nvSpPr>
        <p:spPr>
          <a:xfrm>
            <a:off x="0" y="0"/>
            <a:ext cx="9906975" cy="6858000"/>
          </a:xfrm>
        </p:spPr>
        <p:txBody>
          <a:bodyPr anchor="ctr"/>
          <a:lstStyle>
            <a:lvl1pPr marL="0" indent="0" algn="ctr">
              <a:buNone/>
              <a:defRPr sz="1200">
                <a:solidFill>
                  <a:schemeClr val="bg1"/>
                </a:solidFill>
              </a:defRPr>
            </a:lvl1pPr>
          </a:lstStyle>
          <a:p>
            <a:r>
              <a:rPr lang="de-DE"/>
              <a:t>Bild durch Klicken auf Symbol hinzufügen</a:t>
            </a:r>
            <a:endParaRPr lang="de-DE" dirty="0"/>
          </a:p>
        </p:txBody>
      </p:sp>
      <p:sp>
        <p:nvSpPr>
          <p:cNvPr id="2" name="Titel 1">
            <a:extLst>
              <a:ext uri="{FF2B5EF4-FFF2-40B4-BE49-F238E27FC236}">
                <a16:creationId xmlns:a16="http://schemas.microsoft.com/office/drawing/2014/main" id="{6D2F2999-1E71-B531-4878-5469A20D207C}"/>
              </a:ext>
            </a:extLst>
          </p:cNvPr>
          <p:cNvSpPr>
            <a:spLocks noGrp="1"/>
          </p:cNvSpPr>
          <p:nvPr>
            <p:ph type="ctrTitle" hasCustomPrompt="1"/>
          </p:nvPr>
        </p:nvSpPr>
        <p:spPr>
          <a:xfrm>
            <a:off x="290215" y="3756212"/>
            <a:ext cx="6870825" cy="1171071"/>
          </a:xfrm>
        </p:spPr>
        <p:txBody>
          <a:bodyPr anchor="b"/>
          <a:lstStyle>
            <a:lvl1pPr algn="l">
              <a:lnSpc>
                <a:spcPts val="8800"/>
              </a:lnSpc>
              <a:defRPr sz="8600">
                <a:solidFill>
                  <a:schemeClr val="bg1"/>
                </a:solidFill>
              </a:defRPr>
            </a:lvl1pPr>
          </a:lstStyle>
          <a:p>
            <a:r>
              <a:rPr lang="de-DE" dirty="0"/>
              <a:t>Titel </a:t>
            </a:r>
            <a:br>
              <a:rPr lang="de-DE" dirty="0"/>
            </a:br>
            <a:r>
              <a:rPr lang="de-DE" dirty="0"/>
              <a:t>bearbeiten</a:t>
            </a:r>
          </a:p>
        </p:txBody>
      </p:sp>
      <p:pic>
        <p:nvPicPr>
          <p:cNvPr id="4" name="Grafik 3" descr="Ein Bild, das Text, ClipArt enthält.&#10;&#10;Automatisch generierte Beschreibung">
            <a:extLst>
              <a:ext uri="{FF2B5EF4-FFF2-40B4-BE49-F238E27FC236}">
                <a16:creationId xmlns:a16="http://schemas.microsoft.com/office/drawing/2014/main" id="{4CF58DF2-554F-F3A5-4A77-5B6C5E3A57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215" y="226801"/>
            <a:ext cx="1750889" cy="524257"/>
          </a:xfrm>
          <a:prstGeom prst="rect">
            <a:avLst/>
          </a:prstGeom>
        </p:spPr>
      </p:pic>
    </p:spTree>
    <p:extLst>
      <p:ext uri="{BB962C8B-B14F-4D97-AF65-F5344CB8AC3E}">
        <p14:creationId xmlns:p14="http://schemas.microsoft.com/office/powerpoint/2010/main" val="361837503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07878-63EA-3977-B314-9A8C22E2C703}"/>
              </a:ext>
            </a:extLst>
          </p:cNvPr>
          <p:cNvSpPr>
            <a:spLocks noGrp="1"/>
          </p:cNvSpPr>
          <p:nvPr>
            <p:ph type="title" hasCustomPrompt="1"/>
          </p:nvPr>
        </p:nvSpPr>
        <p:spPr>
          <a:xfrm>
            <a:off x="292500" y="1080001"/>
            <a:ext cx="9320706" cy="529343"/>
          </a:xfrm>
        </p:spPr>
        <p:txBody>
          <a:bodyPr/>
          <a:lstStyle>
            <a:lvl1pPr>
              <a:defRPr/>
            </a:lvl1pPr>
          </a:lstStyle>
          <a:p>
            <a:r>
              <a:rPr lang="de-DE" dirty="0"/>
              <a:t>Titel bearbeiten</a:t>
            </a:r>
          </a:p>
        </p:txBody>
      </p:sp>
      <p:sp>
        <p:nvSpPr>
          <p:cNvPr id="3" name="Inhaltsplatzhalter 2">
            <a:extLst>
              <a:ext uri="{FF2B5EF4-FFF2-40B4-BE49-F238E27FC236}">
                <a16:creationId xmlns:a16="http://schemas.microsoft.com/office/drawing/2014/main" id="{C3581A20-C1DF-C740-F432-48F016C1A798}"/>
              </a:ext>
            </a:extLst>
          </p:cNvPr>
          <p:cNvSpPr>
            <a:spLocks noGrp="1"/>
          </p:cNvSpPr>
          <p:nvPr>
            <p:ph idx="1" hasCustomPrompt="1"/>
          </p:nvPr>
        </p:nvSpPr>
        <p:spPr/>
        <p:txBody>
          <a:bodyPr/>
          <a:lstStyle>
            <a:lvl1pPr>
              <a:defRPr/>
            </a:lvl1pPr>
            <a:lvl3pPr>
              <a:defRPr/>
            </a:lvl3pPr>
            <a:lvl4pPr>
              <a:defRPr/>
            </a:lvl4pPr>
            <a:lvl5pPr>
              <a:defRPr/>
            </a:lvl5pPr>
            <a:lvl6pPr marL="900000">
              <a:lnSpc>
                <a:spcPts val="1920"/>
              </a:lnSpc>
              <a:defRPr sz="1400"/>
            </a:lvl6pPr>
            <a:lvl7pPr marL="1116000">
              <a:lnSpc>
                <a:spcPts val="1920"/>
              </a:lnSpc>
              <a:defRPr sz="1400"/>
            </a:lvl7pPr>
          </a:lstStyle>
          <a:p>
            <a:pPr lvl="0"/>
            <a:r>
              <a:rPr lang="de-DE" dirty="0"/>
              <a:t>Textinhalt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11">
            <a:extLst>
              <a:ext uri="{FF2B5EF4-FFF2-40B4-BE49-F238E27FC236}">
                <a16:creationId xmlns:a16="http://schemas.microsoft.com/office/drawing/2014/main" id="{773C70CF-3387-2970-C095-085C3B4D221C}"/>
              </a:ext>
            </a:extLst>
          </p:cNvPr>
          <p:cNvSpPr>
            <a:spLocks noGrp="1"/>
          </p:cNvSpPr>
          <p:nvPr>
            <p:ph type="body" sz="quarter" idx="12" hasCustomPrompt="1"/>
          </p:nvPr>
        </p:nvSpPr>
        <p:spPr>
          <a:xfrm>
            <a:off x="292500" y="1764000"/>
            <a:ext cx="9321975" cy="378000"/>
          </a:xfrm>
        </p:spPr>
        <p:txBody>
          <a:bodyPr>
            <a:noAutofit/>
          </a:bodyPr>
          <a:lstStyle>
            <a:lvl1pPr marL="0" indent="0">
              <a:lnSpc>
                <a:spcPts val="2900"/>
              </a:lnSpc>
              <a:buNone/>
              <a:defRPr sz="2800" b="1">
                <a:solidFill>
                  <a:schemeClr val="tx1"/>
                </a:solidFill>
              </a:defRPr>
            </a:lvl1pPr>
          </a:lstStyle>
          <a:p>
            <a:pPr lvl="0"/>
            <a:r>
              <a:rPr lang="de-DE" dirty="0"/>
              <a:t>Untertitel bearbeiten</a:t>
            </a:r>
          </a:p>
        </p:txBody>
      </p:sp>
      <p:pic>
        <p:nvPicPr>
          <p:cNvPr id="4" name="Grafik 3">
            <a:extLst>
              <a:ext uri="{FF2B5EF4-FFF2-40B4-BE49-F238E27FC236}">
                <a16:creationId xmlns:a16="http://schemas.microsoft.com/office/drawing/2014/main" id="{17857D49-53B5-0925-D270-F58A02A5575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92499" y="295200"/>
            <a:ext cx="555750" cy="249280"/>
          </a:xfrm>
          <a:prstGeom prst="rect">
            <a:avLst/>
          </a:prstGeom>
        </p:spPr>
      </p:pic>
    </p:spTree>
    <p:extLst>
      <p:ext uri="{BB962C8B-B14F-4D97-AF65-F5344CB8AC3E}">
        <p14:creationId xmlns:p14="http://schemas.microsoft.com/office/powerpoint/2010/main" val="4101129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07878-63EA-3977-B314-9A8C22E2C703}"/>
              </a:ext>
            </a:extLst>
          </p:cNvPr>
          <p:cNvSpPr>
            <a:spLocks noGrp="1"/>
          </p:cNvSpPr>
          <p:nvPr>
            <p:ph type="title" hasCustomPrompt="1"/>
          </p:nvPr>
        </p:nvSpPr>
        <p:spPr>
          <a:xfrm>
            <a:off x="292500" y="1080001"/>
            <a:ext cx="9320706" cy="529343"/>
          </a:xfrm>
        </p:spPr>
        <p:txBody>
          <a:bodyPr/>
          <a:lstStyle>
            <a:lvl1pPr>
              <a:defRPr/>
            </a:lvl1pPr>
          </a:lstStyle>
          <a:p>
            <a:r>
              <a:rPr lang="de-DE" dirty="0"/>
              <a:t>Titel bearbeiten</a:t>
            </a:r>
          </a:p>
        </p:txBody>
      </p:sp>
      <p:sp>
        <p:nvSpPr>
          <p:cNvPr id="3" name="Inhaltsplatzhalter 2">
            <a:extLst>
              <a:ext uri="{FF2B5EF4-FFF2-40B4-BE49-F238E27FC236}">
                <a16:creationId xmlns:a16="http://schemas.microsoft.com/office/drawing/2014/main" id="{C3581A20-C1DF-C740-F432-48F016C1A798}"/>
              </a:ext>
            </a:extLst>
          </p:cNvPr>
          <p:cNvSpPr>
            <a:spLocks noGrp="1"/>
          </p:cNvSpPr>
          <p:nvPr>
            <p:ph idx="1" hasCustomPrompt="1"/>
          </p:nvPr>
        </p:nvSpPr>
        <p:spPr>
          <a:xfrm>
            <a:off x="292500" y="1797051"/>
            <a:ext cx="9320706" cy="4439159"/>
          </a:xfrm>
        </p:spPr>
        <p:txBody>
          <a:bodyPr/>
          <a:lstStyle>
            <a:lvl1pPr>
              <a:defRPr/>
            </a:lvl1pPr>
          </a:lstStyle>
          <a:p>
            <a:pPr lvl="0"/>
            <a:r>
              <a:rPr lang="de-DE" dirty="0"/>
              <a:t>Textinhalt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29330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großer Inhalt">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773C70CF-3387-2970-C095-085C3B4D221C}"/>
              </a:ext>
            </a:extLst>
          </p:cNvPr>
          <p:cNvSpPr>
            <a:spLocks noGrp="1"/>
          </p:cNvSpPr>
          <p:nvPr>
            <p:ph type="body" sz="quarter" idx="12" hasCustomPrompt="1"/>
          </p:nvPr>
        </p:nvSpPr>
        <p:spPr>
          <a:xfrm>
            <a:off x="292500" y="803880"/>
            <a:ext cx="9321975" cy="378000"/>
          </a:xfrm>
        </p:spPr>
        <p:txBody>
          <a:bodyPr>
            <a:noAutofit/>
          </a:bodyPr>
          <a:lstStyle>
            <a:lvl1pPr marL="0" indent="0">
              <a:lnSpc>
                <a:spcPts val="2900"/>
              </a:lnSpc>
              <a:buNone/>
              <a:defRPr sz="2800" b="1">
                <a:solidFill>
                  <a:schemeClr val="accent1"/>
                </a:solidFill>
              </a:defRPr>
            </a:lvl1pPr>
          </a:lstStyle>
          <a:p>
            <a:pPr lvl="0"/>
            <a:r>
              <a:rPr lang="de-DE" dirty="0"/>
              <a:t>Titel bearbeiten</a:t>
            </a:r>
          </a:p>
        </p:txBody>
      </p:sp>
      <p:sp>
        <p:nvSpPr>
          <p:cNvPr id="6" name="Inhaltsplatzhalter 2">
            <a:extLst>
              <a:ext uri="{FF2B5EF4-FFF2-40B4-BE49-F238E27FC236}">
                <a16:creationId xmlns:a16="http://schemas.microsoft.com/office/drawing/2014/main" id="{711B9E05-1F66-40E4-8A0B-8DDA6922BA6D}"/>
              </a:ext>
            </a:extLst>
          </p:cNvPr>
          <p:cNvSpPr>
            <a:spLocks noGrp="1"/>
          </p:cNvSpPr>
          <p:nvPr>
            <p:ph idx="1" hasCustomPrompt="1"/>
          </p:nvPr>
        </p:nvSpPr>
        <p:spPr>
          <a:xfrm>
            <a:off x="292500" y="1280161"/>
            <a:ext cx="9320706" cy="4956049"/>
          </a:xfrm>
        </p:spPr>
        <p:txBody>
          <a:bodyPr/>
          <a:lstStyle>
            <a:lvl1pPr>
              <a:defRPr/>
            </a:lvl1pPr>
          </a:lstStyle>
          <a:p>
            <a:pPr lvl="0"/>
            <a:r>
              <a:rPr lang="de-DE" dirty="0"/>
              <a:t>Textinhalt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729539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07878-63EA-3977-B314-9A8C22E2C703}"/>
              </a:ext>
            </a:extLst>
          </p:cNvPr>
          <p:cNvSpPr>
            <a:spLocks noGrp="1"/>
          </p:cNvSpPr>
          <p:nvPr>
            <p:ph type="title" hasCustomPrompt="1"/>
          </p:nvPr>
        </p:nvSpPr>
        <p:spPr>
          <a:xfrm>
            <a:off x="292500" y="1080001"/>
            <a:ext cx="9320706" cy="529343"/>
          </a:xfrm>
        </p:spPr>
        <p:txBody>
          <a:bodyPr/>
          <a:lstStyle>
            <a:lvl1pPr>
              <a:defRPr/>
            </a:lvl1pPr>
          </a:lstStyle>
          <a:p>
            <a:r>
              <a:rPr lang="de-DE" dirty="0"/>
              <a:t>Titel bearbeiten</a:t>
            </a:r>
          </a:p>
        </p:txBody>
      </p:sp>
      <p:sp>
        <p:nvSpPr>
          <p:cNvPr id="3" name="Inhaltsplatzhalter 2">
            <a:extLst>
              <a:ext uri="{FF2B5EF4-FFF2-40B4-BE49-F238E27FC236}">
                <a16:creationId xmlns:a16="http://schemas.microsoft.com/office/drawing/2014/main" id="{C3581A20-C1DF-C740-F432-48F016C1A798}"/>
              </a:ext>
            </a:extLst>
          </p:cNvPr>
          <p:cNvSpPr>
            <a:spLocks noGrp="1"/>
          </p:cNvSpPr>
          <p:nvPr>
            <p:ph idx="1" hasCustomPrompt="1"/>
          </p:nvPr>
        </p:nvSpPr>
        <p:spPr>
          <a:xfrm>
            <a:off x="292500" y="2556001"/>
            <a:ext cx="4523865" cy="3680208"/>
          </a:xfrm>
        </p:spPr>
        <p:txBody>
          <a:bodyPr/>
          <a:lstStyle>
            <a:lvl1pPr>
              <a:defRPr/>
            </a:lvl1pPr>
          </a:lstStyle>
          <a:p>
            <a:pPr lvl="0"/>
            <a:r>
              <a:rPr lang="de-DE" dirty="0"/>
              <a:t>Textinhalt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11">
            <a:extLst>
              <a:ext uri="{FF2B5EF4-FFF2-40B4-BE49-F238E27FC236}">
                <a16:creationId xmlns:a16="http://schemas.microsoft.com/office/drawing/2014/main" id="{773C70CF-3387-2970-C095-085C3B4D221C}"/>
              </a:ext>
            </a:extLst>
          </p:cNvPr>
          <p:cNvSpPr>
            <a:spLocks noGrp="1"/>
          </p:cNvSpPr>
          <p:nvPr>
            <p:ph type="body" sz="quarter" idx="12" hasCustomPrompt="1"/>
          </p:nvPr>
        </p:nvSpPr>
        <p:spPr>
          <a:xfrm>
            <a:off x="292500" y="1764000"/>
            <a:ext cx="4524975" cy="378000"/>
          </a:xfrm>
        </p:spPr>
        <p:txBody>
          <a:bodyPr>
            <a:noAutofit/>
          </a:bodyPr>
          <a:lstStyle>
            <a:lvl1pPr marL="0" indent="0">
              <a:lnSpc>
                <a:spcPts val="2900"/>
              </a:lnSpc>
              <a:buNone/>
              <a:defRPr sz="2800" b="1">
                <a:solidFill>
                  <a:schemeClr val="tx1"/>
                </a:solidFill>
              </a:defRPr>
            </a:lvl1pPr>
          </a:lstStyle>
          <a:p>
            <a:pPr lvl="0"/>
            <a:r>
              <a:rPr lang="de-DE" dirty="0"/>
              <a:t>Untertitel bearbeiten</a:t>
            </a:r>
          </a:p>
        </p:txBody>
      </p:sp>
      <p:sp>
        <p:nvSpPr>
          <p:cNvPr id="4" name="Inhaltsplatzhalter 2">
            <a:extLst>
              <a:ext uri="{FF2B5EF4-FFF2-40B4-BE49-F238E27FC236}">
                <a16:creationId xmlns:a16="http://schemas.microsoft.com/office/drawing/2014/main" id="{D5771E45-57C3-2620-B432-B601CECEE52E}"/>
              </a:ext>
            </a:extLst>
          </p:cNvPr>
          <p:cNvSpPr>
            <a:spLocks noGrp="1"/>
          </p:cNvSpPr>
          <p:nvPr>
            <p:ph idx="13" hasCustomPrompt="1"/>
          </p:nvPr>
        </p:nvSpPr>
        <p:spPr>
          <a:xfrm>
            <a:off x="5089500" y="2556001"/>
            <a:ext cx="4524975" cy="3680208"/>
          </a:xfrm>
        </p:spPr>
        <p:txBody>
          <a:bodyPr/>
          <a:lstStyle>
            <a:lvl1pPr>
              <a:defRPr/>
            </a:lvl1pPr>
          </a:lstStyle>
          <a:p>
            <a:pPr lvl="0"/>
            <a:r>
              <a:rPr lang="de-DE" dirty="0"/>
              <a:t>Textinhalt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platzhalter 11">
            <a:extLst>
              <a:ext uri="{FF2B5EF4-FFF2-40B4-BE49-F238E27FC236}">
                <a16:creationId xmlns:a16="http://schemas.microsoft.com/office/drawing/2014/main" id="{BABC1A0F-91CF-DFD6-1F8A-E6C2A5DF22C8}"/>
              </a:ext>
            </a:extLst>
          </p:cNvPr>
          <p:cNvSpPr>
            <a:spLocks noGrp="1"/>
          </p:cNvSpPr>
          <p:nvPr>
            <p:ph type="body" sz="quarter" idx="14" hasCustomPrompt="1"/>
          </p:nvPr>
        </p:nvSpPr>
        <p:spPr>
          <a:xfrm>
            <a:off x="5089500" y="1764000"/>
            <a:ext cx="4524975" cy="378000"/>
          </a:xfrm>
        </p:spPr>
        <p:txBody>
          <a:bodyPr>
            <a:noAutofit/>
          </a:bodyPr>
          <a:lstStyle>
            <a:lvl1pPr marL="0" indent="0">
              <a:lnSpc>
                <a:spcPts val="2900"/>
              </a:lnSpc>
              <a:buNone/>
              <a:defRPr sz="2800" b="1">
                <a:solidFill>
                  <a:schemeClr val="tx1"/>
                </a:solidFill>
              </a:defRPr>
            </a:lvl1pPr>
          </a:lstStyle>
          <a:p>
            <a:pPr lvl="0"/>
            <a:r>
              <a:rPr lang="de-DE" dirty="0"/>
              <a:t>Untertitel bearbeiten</a:t>
            </a:r>
          </a:p>
        </p:txBody>
      </p:sp>
    </p:spTree>
    <p:extLst>
      <p:ext uri="{BB962C8B-B14F-4D97-AF65-F5344CB8AC3E}">
        <p14:creationId xmlns:p14="http://schemas.microsoft.com/office/powerpoint/2010/main" val="309536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ClipArt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07878-63EA-3977-B314-9A8C22E2C703}"/>
              </a:ext>
            </a:extLst>
          </p:cNvPr>
          <p:cNvSpPr>
            <a:spLocks noGrp="1"/>
          </p:cNvSpPr>
          <p:nvPr>
            <p:ph type="title" hasCustomPrompt="1"/>
          </p:nvPr>
        </p:nvSpPr>
        <p:spPr>
          <a:xfrm>
            <a:off x="292498" y="1057569"/>
            <a:ext cx="3773250" cy="529343"/>
          </a:xfrm>
        </p:spPr>
        <p:txBody>
          <a:bodyPr anchor="t"/>
          <a:lstStyle>
            <a:lvl1pPr>
              <a:defRPr/>
            </a:lvl1pPr>
          </a:lstStyle>
          <a:p>
            <a:r>
              <a:rPr lang="de-DE" dirty="0"/>
              <a:t>Titel bearbeiten (zweizeilig)</a:t>
            </a:r>
          </a:p>
        </p:txBody>
      </p:sp>
      <p:sp>
        <p:nvSpPr>
          <p:cNvPr id="3" name="Inhaltsplatzhalter 2">
            <a:extLst>
              <a:ext uri="{FF2B5EF4-FFF2-40B4-BE49-F238E27FC236}">
                <a16:creationId xmlns:a16="http://schemas.microsoft.com/office/drawing/2014/main" id="{C3581A20-C1DF-C740-F432-48F016C1A798}"/>
              </a:ext>
            </a:extLst>
          </p:cNvPr>
          <p:cNvSpPr>
            <a:spLocks noGrp="1"/>
          </p:cNvSpPr>
          <p:nvPr>
            <p:ph idx="1" hasCustomPrompt="1"/>
          </p:nvPr>
        </p:nvSpPr>
        <p:spPr>
          <a:xfrm>
            <a:off x="292500" y="2556001"/>
            <a:ext cx="3773250" cy="3680208"/>
          </a:xfrm>
        </p:spPr>
        <p:txBody>
          <a:bodyPr/>
          <a:lstStyle>
            <a:lvl1pPr>
              <a:defRPr/>
            </a:lvl1pPr>
          </a:lstStyle>
          <a:p>
            <a:pPr lvl="0"/>
            <a:r>
              <a:rPr lang="de-DE" dirty="0"/>
              <a:t>Textinhalt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Bildplatzhalter 5">
            <a:extLst>
              <a:ext uri="{FF2B5EF4-FFF2-40B4-BE49-F238E27FC236}">
                <a16:creationId xmlns:a16="http://schemas.microsoft.com/office/drawing/2014/main" id="{16FEB295-B9E9-46BA-EE53-47FF12B40877}"/>
              </a:ext>
            </a:extLst>
          </p:cNvPr>
          <p:cNvSpPr>
            <a:spLocks noGrp="1"/>
          </p:cNvSpPr>
          <p:nvPr>
            <p:ph type="pic" sz="quarter" idx="14"/>
          </p:nvPr>
        </p:nvSpPr>
        <p:spPr>
          <a:xfrm>
            <a:off x="4232475" y="332209"/>
            <a:ext cx="5382000" cy="5904000"/>
          </a:xfrm>
        </p:spPr>
        <p:txBody>
          <a:bodyPr anchor="ctr"/>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796135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07878-63EA-3977-B314-9A8C22E2C703}"/>
              </a:ext>
            </a:extLst>
          </p:cNvPr>
          <p:cNvSpPr>
            <a:spLocks noGrp="1"/>
          </p:cNvSpPr>
          <p:nvPr>
            <p:ph type="title" hasCustomPrompt="1"/>
          </p:nvPr>
        </p:nvSpPr>
        <p:spPr>
          <a:xfrm>
            <a:off x="292500" y="1080001"/>
            <a:ext cx="9320706" cy="529343"/>
          </a:xfrm>
        </p:spPr>
        <p:txBody>
          <a:bodyPr/>
          <a:lstStyle>
            <a:lvl1pPr>
              <a:defRPr/>
            </a:lvl1pPr>
          </a:lstStyle>
          <a:p>
            <a:r>
              <a:rPr lang="de-DE" dirty="0"/>
              <a:t>Titel bearbeiten</a:t>
            </a:r>
          </a:p>
        </p:txBody>
      </p:sp>
    </p:spTree>
    <p:extLst>
      <p:ext uri="{BB962C8B-B14F-4D97-AF65-F5344CB8AC3E}">
        <p14:creationId xmlns:p14="http://schemas.microsoft.com/office/powerpoint/2010/main" val="385367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5B3A3DD-45D3-BB9D-57A8-4E9C7305CC13}"/>
              </a:ext>
            </a:extLst>
          </p:cNvPr>
          <p:cNvSpPr>
            <a:spLocks noGrp="1"/>
          </p:cNvSpPr>
          <p:nvPr>
            <p:ph type="title"/>
          </p:nvPr>
        </p:nvSpPr>
        <p:spPr>
          <a:xfrm>
            <a:off x="292500" y="1080001"/>
            <a:ext cx="9320706" cy="529343"/>
          </a:xfrm>
          <a:prstGeom prst="rect">
            <a:avLst/>
          </a:prstGeom>
        </p:spPr>
        <p:txBody>
          <a:bodyPr vert="horz" lIns="0" tIns="0" rIns="0" bIns="0" rtlCol="0" anchor="b">
            <a:noAutofit/>
          </a:bodyPr>
          <a:lstStyle/>
          <a:p>
            <a:r>
              <a:rPr lang="de-DE" dirty="0"/>
              <a:t>Mastertitelformat bearbeiten</a:t>
            </a:r>
          </a:p>
        </p:txBody>
      </p:sp>
      <p:sp>
        <p:nvSpPr>
          <p:cNvPr id="3" name="Textplatzhalter 2">
            <a:extLst>
              <a:ext uri="{FF2B5EF4-FFF2-40B4-BE49-F238E27FC236}">
                <a16:creationId xmlns:a16="http://schemas.microsoft.com/office/drawing/2014/main" id="{EEDF2570-7093-AD0C-58B6-51EEC41384E8}"/>
              </a:ext>
            </a:extLst>
          </p:cNvPr>
          <p:cNvSpPr>
            <a:spLocks noGrp="1"/>
          </p:cNvSpPr>
          <p:nvPr>
            <p:ph type="body" idx="1"/>
          </p:nvPr>
        </p:nvSpPr>
        <p:spPr>
          <a:xfrm>
            <a:off x="292500" y="2556001"/>
            <a:ext cx="9320706" cy="3680208"/>
          </a:xfrm>
          <a:prstGeom prst="rect">
            <a:avLst/>
          </a:prstGeom>
        </p:spPr>
        <p:txBody>
          <a:bodyPr vert="horz" lIns="0" tIns="0" rIns="0" bIns="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5"/>
            <a:endParaRPr lang="de-DE" dirty="0"/>
          </a:p>
        </p:txBody>
      </p:sp>
      <p:sp>
        <p:nvSpPr>
          <p:cNvPr id="5" name="Fußzeilenplatzhalter 4">
            <a:extLst>
              <a:ext uri="{FF2B5EF4-FFF2-40B4-BE49-F238E27FC236}">
                <a16:creationId xmlns:a16="http://schemas.microsoft.com/office/drawing/2014/main" id="{82686EB5-9EEF-674F-CC1D-C34F9EACDA60}"/>
              </a:ext>
            </a:extLst>
          </p:cNvPr>
          <p:cNvSpPr>
            <a:spLocks noGrp="1"/>
          </p:cNvSpPr>
          <p:nvPr>
            <p:ph type="ftr" sz="quarter" idx="3"/>
          </p:nvPr>
        </p:nvSpPr>
        <p:spPr>
          <a:xfrm>
            <a:off x="292499" y="6379481"/>
            <a:ext cx="7312500" cy="136460"/>
          </a:xfrm>
          <a:prstGeom prst="rect">
            <a:avLst/>
          </a:prstGeom>
        </p:spPr>
        <p:txBody>
          <a:bodyPr vert="horz" lIns="0" tIns="0" rIns="0" bIns="0" rtlCol="0" anchor="t">
            <a:noAutofit/>
          </a:bodyPr>
          <a:lstStyle>
            <a:lvl1pPr algn="l">
              <a:defRPr sz="900">
                <a:solidFill>
                  <a:schemeClr val="accent1"/>
                </a:solidFill>
                <a:latin typeface="Public Sans Medium" pitchFamily="2" charset="0"/>
              </a:defRPr>
            </a:lvl1pPr>
          </a:lstStyle>
          <a:p>
            <a:endParaRPr lang="de-DE" dirty="0"/>
          </a:p>
        </p:txBody>
      </p:sp>
      <p:sp>
        <p:nvSpPr>
          <p:cNvPr id="6" name="Foliennummernplatzhalter 5">
            <a:extLst>
              <a:ext uri="{FF2B5EF4-FFF2-40B4-BE49-F238E27FC236}">
                <a16:creationId xmlns:a16="http://schemas.microsoft.com/office/drawing/2014/main" id="{18FBEA15-929E-1D16-8C64-5FDA6815AD48}"/>
              </a:ext>
            </a:extLst>
          </p:cNvPr>
          <p:cNvSpPr>
            <a:spLocks noGrp="1"/>
          </p:cNvSpPr>
          <p:nvPr>
            <p:ph type="sldNum" sz="quarter" idx="4"/>
          </p:nvPr>
        </p:nvSpPr>
        <p:spPr>
          <a:xfrm>
            <a:off x="9054010" y="6379481"/>
            <a:ext cx="559196" cy="140470"/>
          </a:xfrm>
          <a:prstGeom prst="rect">
            <a:avLst/>
          </a:prstGeom>
        </p:spPr>
        <p:txBody>
          <a:bodyPr vert="horz" lIns="0" tIns="0" rIns="0" bIns="0" rtlCol="0" anchor="b">
            <a:noAutofit/>
          </a:bodyPr>
          <a:lstStyle>
            <a:lvl1pPr algn="r">
              <a:defRPr sz="900">
                <a:solidFill>
                  <a:schemeClr val="accent1"/>
                </a:solidFill>
                <a:latin typeface="Public Sans Medium" pitchFamily="2" charset="0"/>
              </a:defRPr>
            </a:lvl1pPr>
          </a:lstStyle>
          <a:p>
            <a:fld id="{13FEB9C3-1FF9-4F1A-B0DB-7E320F93F669}" type="slidenum">
              <a:rPr lang="de-DE" smtClean="0"/>
              <a:pPr/>
              <a:t>‹Nr.›</a:t>
            </a:fld>
            <a:endParaRPr lang="de-DE"/>
          </a:p>
        </p:txBody>
      </p:sp>
    </p:spTree>
    <p:extLst>
      <p:ext uri="{BB962C8B-B14F-4D97-AF65-F5344CB8AC3E}">
        <p14:creationId xmlns:p14="http://schemas.microsoft.com/office/powerpoint/2010/main" val="86218135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50" r:id="rId4"/>
    <p:sldLayoutId id="2147483659" r:id="rId5"/>
    <p:sldLayoutId id="2147483658" r:id="rId6"/>
    <p:sldLayoutId id="2147483660" r:id="rId7"/>
    <p:sldLayoutId id="2147483662" r:id="rId8"/>
    <p:sldLayoutId id="2147483672" r:id="rId9"/>
    <p:sldLayoutId id="2147483673" r:id="rId10"/>
    <p:sldLayoutId id="2147483664" r:id="rId11"/>
    <p:sldLayoutId id="2147483671" r:id="rId12"/>
    <p:sldLayoutId id="2147483651" r:id="rId13"/>
    <p:sldLayoutId id="2147483665" r:id="rId14"/>
    <p:sldLayoutId id="2147483666" r:id="rId15"/>
    <p:sldLayoutId id="2147483674" r:id="rId16"/>
    <p:sldLayoutId id="2147483675" r:id="rId17"/>
  </p:sldLayoutIdLst>
  <p:hf sldNum="0" hdr="0" ftr="0" dt="0"/>
  <p:txStyles>
    <p:titleStyle>
      <a:lvl1pPr algn="l" defTabSz="914400" rtl="0" eaLnBrk="1" latinLnBrk="0" hangingPunct="1">
        <a:lnSpc>
          <a:spcPts val="4300"/>
        </a:lnSpc>
        <a:spcBef>
          <a:spcPct val="0"/>
        </a:spcBef>
        <a:buNone/>
        <a:defRPr sz="4200" kern="1200">
          <a:solidFill>
            <a:schemeClr val="accent1"/>
          </a:solidFill>
          <a:latin typeface="+mj-lt"/>
          <a:ea typeface="+mj-ea"/>
          <a:cs typeface="+mj-cs"/>
        </a:defRPr>
      </a:lvl1pPr>
    </p:titleStyle>
    <p:bodyStyle>
      <a:lvl1pPr marL="230400" indent="-2304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1pPr>
      <a:lvl2pPr marL="468000" indent="-2304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698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936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4pPr>
      <a:lvl5pPr marL="1166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5pPr>
      <a:lvl6pPr marL="1404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6pPr>
      <a:lvl7pPr marL="1634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120" userDrawn="1">
          <p15:clr>
            <a:srgbClr val="F26B43"/>
          </p15:clr>
        </p15:guide>
        <p15:guide id="3" orient="horz" pos="226" userDrawn="1">
          <p15:clr>
            <a:srgbClr val="F26B43"/>
          </p15:clr>
        </p15:guide>
        <p15:guide id="4" orient="horz" pos="4105" userDrawn="1">
          <p15:clr>
            <a:srgbClr val="F26B43"/>
          </p15:clr>
        </p15:guide>
        <p15:guide id="5" pos="6056" userDrawn="1">
          <p15:clr>
            <a:srgbClr val="F26B43"/>
          </p15:clr>
        </p15:guide>
        <p15:guide id="6" pos="183" userDrawn="1">
          <p15:clr>
            <a:srgbClr val="F26B43"/>
          </p15:clr>
        </p15:guide>
        <p15:guide id="7" orient="horz" pos="4017" userDrawn="1">
          <p15:clr>
            <a:srgbClr val="F26B43"/>
          </p15:clr>
        </p15:guide>
        <p15:guide id="8" orient="horz" pos="3929" userDrawn="1">
          <p15:clr>
            <a:srgbClr val="F26B43"/>
          </p15:clr>
        </p15:guide>
        <p15:guide id="9" orient="horz" pos="6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21.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leko.th-nuernberg.de/wiki/blendedlearning/doku.php?id=szenarien:hybride_lehre" TargetMode="External"/><Relationship Id="rId2" Type="http://schemas.openxmlformats.org/officeDocument/2006/relationships/image" Target="../media/image25.png"/><Relationship Id="rId1" Type="http://schemas.openxmlformats.org/officeDocument/2006/relationships/slideLayout" Target="../slideLayouts/slideLayout17.xml"/><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creativecommons.org/licenses/by-sa/4.0/"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FC3DD40-86C8-4AF2-946B-1E312FAD48E8}"/>
              </a:ext>
            </a:extLst>
          </p:cNvPr>
          <p:cNvSpPr>
            <a:spLocks noGrp="1"/>
          </p:cNvSpPr>
          <p:nvPr>
            <p:ph type="ctrTitle"/>
          </p:nvPr>
        </p:nvSpPr>
        <p:spPr>
          <a:xfrm>
            <a:off x="190831" y="2130428"/>
            <a:ext cx="9549517" cy="1470025"/>
          </a:xfrm>
        </p:spPr>
        <p:txBody>
          <a:bodyPr>
            <a:normAutofit/>
          </a:bodyPr>
          <a:lstStyle/>
          <a:p>
            <a:pPr algn="ctr"/>
            <a:r>
              <a:rPr lang="de-DE" sz="4400" b="1" dirty="0">
                <a:solidFill>
                  <a:schemeClr val="tx2"/>
                </a:solidFill>
                <a:latin typeface="Public Sans" pitchFamily="50" charset="0"/>
              </a:rPr>
              <a:t>Meine hybride Lehrveranstaltung</a:t>
            </a:r>
            <a:endParaRPr lang="de-DE" sz="4400" b="1" dirty="0">
              <a:solidFill>
                <a:schemeClr val="tx2"/>
              </a:solidFill>
              <a:highlight>
                <a:srgbClr val="FFFF00"/>
              </a:highlight>
              <a:latin typeface="Public Sans" pitchFamily="50" charset="0"/>
            </a:endParaRPr>
          </a:p>
        </p:txBody>
      </p:sp>
      <p:sp>
        <p:nvSpPr>
          <p:cNvPr id="4" name="Untertitel 3">
            <a:extLst>
              <a:ext uri="{FF2B5EF4-FFF2-40B4-BE49-F238E27FC236}">
                <a16:creationId xmlns:a16="http://schemas.microsoft.com/office/drawing/2014/main" id="{8C45D29E-37A2-44B3-AC53-30E072AFA0EB}"/>
              </a:ext>
            </a:extLst>
          </p:cNvPr>
          <p:cNvSpPr>
            <a:spLocks noGrp="1"/>
          </p:cNvSpPr>
          <p:nvPr>
            <p:ph type="subTitle" idx="1"/>
          </p:nvPr>
        </p:nvSpPr>
        <p:spPr>
          <a:xfrm>
            <a:off x="1485900" y="4168774"/>
            <a:ext cx="6934200" cy="1470026"/>
          </a:xfrm>
        </p:spPr>
        <p:txBody>
          <a:bodyPr/>
          <a:lstStyle/>
          <a:p>
            <a:r>
              <a:rPr lang="de-DE" dirty="0"/>
              <a:t>Eine Umsetzungshilfe zur Realisierung gelingender hybrider Lehr- und Lernsettings</a:t>
            </a:r>
          </a:p>
        </p:txBody>
      </p:sp>
    </p:spTree>
    <p:extLst>
      <p:ext uri="{BB962C8B-B14F-4D97-AF65-F5344CB8AC3E}">
        <p14:creationId xmlns:p14="http://schemas.microsoft.com/office/powerpoint/2010/main" val="919491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B5D0A1E-D632-4B32-BBF9-724F4A3E40E9}"/>
              </a:ext>
            </a:extLst>
          </p:cNvPr>
          <p:cNvSpPr txBox="1"/>
          <p:nvPr/>
        </p:nvSpPr>
        <p:spPr>
          <a:xfrm>
            <a:off x="214685" y="5875394"/>
            <a:ext cx="5128327" cy="707886"/>
          </a:xfrm>
          <a:prstGeom prst="rect">
            <a:avLst/>
          </a:prstGeom>
          <a:noFill/>
        </p:spPr>
        <p:txBody>
          <a:bodyPr wrap="square" rtlCol="0">
            <a:spAutoFit/>
          </a:bodyPr>
          <a:lstStyle>
            <a:defPPr>
              <a:defRPr lang="de-DE"/>
            </a:defPPr>
            <a:lvl1pPr>
              <a:defRPr sz="1000">
                <a:latin typeface="Open Sans" pitchFamily="2" charset="0"/>
                <a:ea typeface="Open Sans" pitchFamily="2" charset="0"/>
                <a:cs typeface="Open Sans" pitchFamily="2" charset="0"/>
              </a:defRPr>
            </a:lvl1pPr>
          </a:lstStyle>
          <a:p>
            <a:r>
              <a:rPr lang="de-DE" dirty="0"/>
              <a:t>Meine hybride Lehrveranstaltung –</a:t>
            </a:r>
          </a:p>
          <a:p>
            <a:r>
              <a:rPr lang="de-DE" dirty="0"/>
              <a:t>Eine Umsetzungshilfe zur Realisierung gelingender hybrider Lehr- und Lernsettings</a:t>
            </a:r>
          </a:p>
          <a:p>
            <a:endParaRPr lang="de-DE" dirty="0"/>
          </a:p>
          <a:p>
            <a:r>
              <a:rPr lang="de-DE" dirty="0"/>
              <a:t>Version 1 vom 07.09.2023</a:t>
            </a:r>
          </a:p>
        </p:txBody>
      </p:sp>
    </p:spTree>
    <p:extLst>
      <p:ext uri="{BB962C8B-B14F-4D97-AF65-F5344CB8AC3E}">
        <p14:creationId xmlns:p14="http://schemas.microsoft.com/office/powerpoint/2010/main" val="383928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bgerundetes Rechteck 4">
            <a:extLst>
              <a:ext uri="{FF2B5EF4-FFF2-40B4-BE49-F238E27FC236}">
                <a16:creationId xmlns:a16="http://schemas.microsoft.com/office/drawing/2014/main" id="{7E620D28-0E4A-4460-8DC4-3A0054AD5E29}"/>
              </a:ext>
            </a:extLst>
          </p:cNvPr>
          <p:cNvSpPr/>
          <p:nvPr/>
        </p:nvSpPr>
        <p:spPr>
          <a:xfrm>
            <a:off x="88709" y="2390388"/>
            <a:ext cx="9710457" cy="2030622"/>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solidFill>
                  <a:schemeClr val="tx1"/>
                </a:solidFill>
                <a:latin typeface="Public Sans" pitchFamily="50" charset="0"/>
              </a:rPr>
              <a:t>			</a:t>
            </a:r>
            <a:r>
              <a:rPr lang="de-DE" sz="1100" dirty="0">
                <a:solidFill>
                  <a:schemeClr val="tx2"/>
                </a:solidFill>
                <a:latin typeface="Public Sans" pitchFamily="50" charset="0"/>
              </a:rPr>
              <a:t>Im Folgenden werden Sie Ihre Lehre analysieren, eine Bestandsaufnahme machen und 				Bausteine für gute hybride Lehre identifizieren. Und Sie werden sich mit dem Konzept der Co-				Präsenz befassen, das sich mit zwei Kriterien beschreiben lässt: </a:t>
            </a:r>
          </a:p>
          <a:p>
            <a:endParaRPr lang="de-DE" sz="1100" dirty="0">
              <a:solidFill>
                <a:schemeClr val="tx2"/>
              </a:solidFill>
              <a:latin typeface="Public Sans" pitchFamily="50" charset="0"/>
            </a:endParaRPr>
          </a:p>
          <a:p>
            <a:pPr marL="3028950" lvl="6" indent="-285750">
              <a:spcAft>
                <a:spcPts val="600"/>
              </a:spcAft>
              <a:buFont typeface="Wingdings" panose="05000000000000000000" pitchFamily="2" charset="2"/>
              <a:buChar char="ü"/>
            </a:pPr>
            <a:r>
              <a:rPr lang="de-DE" sz="1100" b="1" dirty="0">
                <a:solidFill>
                  <a:schemeClr val="tx2"/>
                </a:solidFill>
                <a:latin typeface="Public Sans" pitchFamily="50" charset="0"/>
              </a:rPr>
              <a:t>Wenn sich Studierende vor Ort und online gleichermaßen in die Lehrveranstaltung eingebunden fühlen, kann hybride Lehre gut gelingen. </a:t>
            </a:r>
          </a:p>
          <a:p>
            <a:pPr marL="3028950" lvl="6" indent="-285750">
              <a:buFont typeface="Wingdings" panose="05000000000000000000" pitchFamily="2" charset="2"/>
              <a:buChar char="ü"/>
            </a:pPr>
            <a:r>
              <a:rPr lang="de-DE" sz="1100" b="1" dirty="0">
                <a:solidFill>
                  <a:schemeClr val="tx2"/>
                </a:solidFill>
                <a:latin typeface="Public Sans" pitchFamily="50" charset="0"/>
              </a:rPr>
              <a:t>Wenn die Verantwortung für den Erfolg der Lehrveranstaltung auf alle Schultern verteilt wird, kann hybride Lehre gut gelingen.</a:t>
            </a:r>
          </a:p>
        </p:txBody>
      </p:sp>
      <p:pic>
        <p:nvPicPr>
          <p:cNvPr id="6" name="Grafik 5" descr="hybride_lehre_arbeitsphasen_1.png">
            <a:extLst>
              <a:ext uri="{FF2B5EF4-FFF2-40B4-BE49-F238E27FC236}">
                <a16:creationId xmlns:a16="http://schemas.microsoft.com/office/drawing/2014/main" id="{6125F112-346D-4985-B968-CCCCB85C7981}"/>
              </a:ext>
            </a:extLst>
          </p:cNvPr>
          <p:cNvPicPr>
            <a:picLocks noChangeAspect="1"/>
          </p:cNvPicPr>
          <p:nvPr/>
        </p:nvPicPr>
        <p:blipFill>
          <a:blip r:embed="rId2" cstate="print"/>
          <a:stretch>
            <a:fillRect/>
          </a:stretch>
        </p:blipFill>
        <p:spPr>
          <a:xfrm>
            <a:off x="246684" y="2684871"/>
            <a:ext cx="2415854" cy="1383764"/>
          </a:xfrm>
          <a:prstGeom prst="rect">
            <a:avLst/>
          </a:prstGeom>
        </p:spPr>
      </p:pic>
      <p:sp>
        <p:nvSpPr>
          <p:cNvPr id="13" name="Abgerundetes Rechteck 5">
            <a:extLst>
              <a:ext uri="{FF2B5EF4-FFF2-40B4-BE49-F238E27FC236}">
                <a16:creationId xmlns:a16="http://schemas.microsoft.com/office/drawing/2014/main" id="{04C54958-3CFD-4FA8-B67E-1769699A5B6B}"/>
              </a:ext>
            </a:extLst>
          </p:cNvPr>
          <p:cNvSpPr/>
          <p:nvPr/>
        </p:nvSpPr>
        <p:spPr>
          <a:xfrm>
            <a:off x="81865" y="155612"/>
            <a:ext cx="9710457" cy="2030622"/>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chemeClr val="tx2"/>
                </a:solidFill>
                <a:latin typeface="Public Sans" pitchFamily="50" charset="0"/>
              </a:rPr>
              <a:t>Hybride Lehre ist herausfordernd und belastend. Einerseits.</a:t>
            </a:r>
          </a:p>
          <a:p>
            <a:endParaRPr lang="de-DE" sz="1100" dirty="0">
              <a:solidFill>
                <a:schemeClr val="tx2"/>
              </a:solidFill>
              <a:latin typeface="Public Sans" pitchFamily="50" charset="0"/>
            </a:endParaRPr>
          </a:p>
          <a:p>
            <a:r>
              <a:rPr lang="de-DE" sz="1100" dirty="0">
                <a:solidFill>
                  <a:schemeClr val="tx2"/>
                </a:solidFill>
                <a:latin typeface="Public Sans" pitchFamily="50" charset="0"/>
              </a:rPr>
              <a:t>Andererseits ermöglicht sie inklusive Lehre und Teilhabe: </a:t>
            </a:r>
          </a:p>
          <a:p>
            <a:r>
              <a:rPr lang="de-DE" sz="1100" dirty="0">
                <a:solidFill>
                  <a:schemeClr val="tx2"/>
                </a:solidFill>
                <a:latin typeface="Public Sans" pitchFamily="50" charset="0"/>
              </a:rPr>
              <a:t>Hybride Lehre kann Lehre für eine breitere Zielgruppe zugänglich </a:t>
            </a:r>
          </a:p>
          <a:p>
            <a:r>
              <a:rPr lang="de-DE" sz="1100" dirty="0">
                <a:solidFill>
                  <a:schemeClr val="tx2"/>
                </a:solidFill>
                <a:latin typeface="Public Sans" pitchFamily="50" charset="0"/>
              </a:rPr>
              <a:t>und die Gestaltung des Studiums flexibler machen.</a:t>
            </a:r>
          </a:p>
          <a:p>
            <a:endParaRPr lang="de-DE" sz="1100" dirty="0">
              <a:solidFill>
                <a:schemeClr val="tx2"/>
              </a:solidFill>
              <a:latin typeface="Public Sans" pitchFamily="50" charset="0"/>
            </a:endParaRPr>
          </a:p>
          <a:p>
            <a:r>
              <a:rPr lang="de-DE" sz="1100" b="1" dirty="0">
                <a:solidFill>
                  <a:schemeClr val="tx2"/>
                </a:solidFill>
                <a:latin typeface="Public Sans" pitchFamily="50" charset="0"/>
              </a:rPr>
              <a:t>Wie gelingt hybride Lehre auch mit wenig technischem Equipment gut, </a:t>
            </a:r>
          </a:p>
          <a:p>
            <a:r>
              <a:rPr lang="de-DE" sz="1100" b="1" dirty="0">
                <a:solidFill>
                  <a:schemeClr val="tx2"/>
                </a:solidFill>
                <a:latin typeface="Public Sans" pitchFamily="50" charset="0"/>
              </a:rPr>
              <a:t>ohne Sie als Lehrperson durch die Vielzahl an Kanälen zu überlasten?</a:t>
            </a:r>
            <a:endParaRPr lang="de-DE" sz="1200" b="1" dirty="0">
              <a:solidFill>
                <a:schemeClr val="tx2"/>
              </a:solidFill>
              <a:latin typeface="Public Sans" pitchFamily="50" charset="0"/>
            </a:endParaRPr>
          </a:p>
        </p:txBody>
      </p:sp>
      <p:sp>
        <p:nvSpPr>
          <p:cNvPr id="15" name="Abgerundetes Rechteck 3">
            <a:extLst>
              <a:ext uri="{FF2B5EF4-FFF2-40B4-BE49-F238E27FC236}">
                <a16:creationId xmlns:a16="http://schemas.microsoft.com/office/drawing/2014/main" id="{396CC977-26EE-41B8-AB4B-670D8E436438}"/>
              </a:ext>
            </a:extLst>
          </p:cNvPr>
          <p:cNvSpPr/>
          <p:nvPr/>
        </p:nvSpPr>
        <p:spPr>
          <a:xfrm>
            <a:off x="80681" y="4625164"/>
            <a:ext cx="9710457" cy="2030622"/>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100" b="1" dirty="0">
                <a:solidFill>
                  <a:schemeClr val="tx2"/>
                </a:solidFill>
                <a:latin typeface="Public Sans" pitchFamily="50" charset="0"/>
              </a:rPr>
              <a:t>Auf den nächsten Seiten erwarten Sie folgende Schritte, um Ideen für Co-Präsenz in Ihrer hybriden Lehrveranstaltung zu finden:</a:t>
            </a:r>
          </a:p>
        </p:txBody>
      </p:sp>
      <p:pic>
        <p:nvPicPr>
          <p:cNvPr id="7" name="Grafik 6">
            <a:extLst>
              <a:ext uri="{FF2B5EF4-FFF2-40B4-BE49-F238E27FC236}">
                <a16:creationId xmlns:a16="http://schemas.microsoft.com/office/drawing/2014/main" id="{B123438E-4DFD-400C-9698-99107F1BD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250" t="68589" r="28738"/>
          <a:stretch/>
        </p:blipFill>
        <p:spPr>
          <a:xfrm>
            <a:off x="3031351" y="5140779"/>
            <a:ext cx="1326147" cy="810528"/>
          </a:xfrm>
          <a:prstGeom prst="rect">
            <a:avLst/>
          </a:prstGeom>
        </p:spPr>
      </p:pic>
      <p:pic>
        <p:nvPicPr>
          <p:cNvPr id="8" name="Grafik 7">
            <a:extLst>
              <a:ext uri="{FF2B5EF4-FFF2-40B4-BE49-F238E27FC236}">
                <a16:creationId xmlns:a16="http://schemas.microsoft.com/office/drawing/2014/main" id="{0ABB050F-68D0-4AFE-919B-808E350D7E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038" r="33463" b="72963"/>
          <a:stretch/>
        </p:blipFill>
        <p:spPr>
          <a:xfrm>
            <a:off x="799112" y="5199883"/>
            <a:ext cx="1158034" cy="715836"/>
          </a:xfrm>
          <a:prstGeom prst="rect">
            <a:avLst/>
          </a:prstGeom>
        </p:spPr>
      </p:pic>
      <p:pic>
        <p:nvPicPr>
          <p:cNvPr id="9" name="Grafik 8" descr="hybride_lehre_arbeitsphasen_1.png">
            <a:extLst>
              <a:ext uri="{FF2B5EF4-FFF2-40B4-BE49-F238E27FC236}">
                <a16:creationId xmlns:a16="http://schemas.microsoft.com/office/drawing/2014/main" id="{81FB8B24-C04E-49C6-B0CC-135F4EE7AECA}"/>
              </a:ext>
            </a:extLst>
          </p:cNvPr>
          <p:cNvPicPr>
            <a:picLocks noChangeAspect="1"/>
          </p:cNvPicPr>
          <p:nvPr/>
        </p:nvPicPr>
        <p:blipFill>
          <a:blip r:embed="rId2" cstate="print"/>
          <a:stretch>
            <a:fillRect/>
          </a:stretch>
        </p:blipFill>
        <p:spPr>
          <a:xfrm>
            <a:off x="5326710" y="5269375"/>
            <a:ext cx="1130550" cy="647561"/>
          </a:xfrm>
          <a:prstGeom prst="rect">
            <a:avLst/>
          </a:prstGeom>
        </p:spPr>
      </p:pic>
      <p:sp>
        <p:nvSpPr>
          <p:cNvPr id="3" name="Textfeld 2">
            <a:extLst>
              <a:ext uri="{FF2B5EF4-FFF2-40B4-BE49-F238E27FC236}">
                <a16:creationId xmlns:a16="http://schemas.microsoft.com/office/drawing/2014/main" id="{2D3854B2-B951-4311-A8CA-A0410292174C}"/>
              </a:ext>
            </a:extLst>
          </p:cNvPr>
          <p:cNvSpPr txBox="1"/>
          <p:nvPr/>
        </p:nvSpPr>
        <p:spPr>
          <a:xfrm>
            <a:off x="2997152" y="6098026"/>
            <a:ext cx="1494320" cy="430887"/>
          </a:xfrm>
          <a:prstGeom prst="rect">
            <a:avLst/>
          </a:prstGeom>
          <a:noFill/>
        </p:spPr>
        <p:txBody>
          <a:bodyPr wrap="none" rtlCol="0">
            <a:spAutoFit/>
          </a:bodyPr>
          <a:lstStyle/>
          <a:p>
            <a:r>
              <a:rPr lang="de-DE" sz="1100" dirty="0">
                <a:solidFill>
                  <a:schemeClr val="tx2"/>
                </a:solidFill>
                <a:latin typeface="Public Sans" pitchFamily="50" charset="0"/>
              </a:rPr>
              <a:t>Bestandsaufnahme:</a:t>
            </a:r>
          </a:p>
          <a:p>
            <a:r>
              <a:rPr lang="de-DE" sz="1100" dirty="0">
                <a:solidFill>
                  <a:schemeClr val="tx2"/>
                </a:solidFill>
                <a:latin typeface="Public Sans" pitchFamily="50" charset="0"/>
              </a:rPr>
              <a:t>Vor-Ort-Gruppe</a:t>
            </a:r>
          </a:p>
        </p:txBody>
      </p:sp>
      <p:sp>
        <p:nvSpPr>
          <p:cNvPr id="16" name="Textfeld 15">
            <a:extLst>
              <a:ext uri="{FF2B5EF4-FFF2-40B4-BE49-F238E27FC236}">
                <a16:creationId xmlns:a16="http://schemas.microsoft.com/office/drawing/2014/main" id="{B94B3485-B6AE-4BF7-B395-FC8316918826}"/>
              </a:ext>
            </a:extLst>
          </p:cNvPr>
          <p:cNvSpPr txBox="1"/>
          <p:nvPr/>
        </p:nvSpPr>
        <p:spPr>
          <a:xfrm>
            <a:off x="665190" y="6098026"/>
            <a:ext cx="1494320" cy="430887"/>
          </a:xfrm>
          <a:prstGeom prst="rect">
            <a:avLst/>
          </a:prstGeom>
          <a:noFill/>
        </p:spPr>
        <p:txBody>
          <a:bodyPr wrap="none" rtlCol="0">
            <a:spAutoFit/>
          </a:bodyPr>
          <a:lstStyle/>
          <a:p>
            <a:r>
              <a:rPr lang="de-DE" sz="1100" dirty="0">
                <a:solidFill>
                  <a:schemeClr val="tx2"/>
                </a:solidFill>
                <a:latin typeface="Public Sans" pitchFamily="50" charset="0"/>
              </a:rPr>
              <a:t>Bestandsaufnahme:</a:t>
            </a:r>
          </a:p>
          <a:p>
            <a:r>
              <a:rPr lang="de-DE" sz="1100" dirty="0">
                <a:solidFill>
                  <a:schemeClr val="tx2"/>
                </a:solidFill>
                <a:latin typeface="Public Sans" pitchFamily="50" charset="0"/>
              </a:rPr>
              <a:t>Online-Gruppe</a:t>
            </a:r>
          </a:p>
        </p:txBody>
      </p:sp>
      <p:sp>
        <p:nvSpPr>
          <p:cNvPr id="20" name="Textfeld 19">
            <a:extLst>
              <a:ext uri="{FF2B5EF4-FFF2-40B4-BE49-F238E27FC236}">
                <a16:creationId xmlns:a16="http://schemas.microsoft.com/office/drawing/2014/main" id="{FC721077-EA51-4513-890A-653440F931D8}"/>
              </a:ext>
            </a:extLst>
          </p:cNvPr>
          <p:cNvSpPr txBox="1"/>
          <p:nvPr/>
        </p:nvSpPr>
        <p:spPr>
          <a:xfrm>
            <a:off x="5399235" y="6098026"/>
            <a:ext cx="1307890" cy="430887"/>
          </a:xfrm>
          <a:prstGeom prst="rect">
            <a:avLst/>
          </a:prstGeom>
          <a:noFill/>
        </p:spPr>
        <p:txBody>
          <a:bodyPr wrap="square" rtlCol="0">
            <a:spAutoFit/>
          </a:bodyPr>
          <a:lstStyle/>
          <a:p>
            <a:r>
              <a:rPr lang="de-DE" sz="1100" dirty="0">
                <a:solidFill>
                  <a:schemeClr val="tx2"/>
                </a:solidFill>
                <a:latin typeface="Public Sans" pitchFamily="50" charset="0"/>
              </a:rPr>
              <a:t>Lösungen</a:t>
            </a:r>
          </a:p>
          <a:p>
            <a:r>
              <a:rPr lang="de-DE" sz="1100" dirty="0">
                <a:solidFill>
                  <a:schemeClr val="tx2"/>
                </a:solidFill>
                <a:latin typeface="Public Sans" pitchFamily="50" charset="0"/>
              </a:rPr>
              <a:t>entwickeln</a:t>
            </a:r>
          </a:p>
        </p:txBody>
      </p:sp>
      <p:sp>
        <p:nvSpPr>
          <p:cNvPr id="21" name="Textfeld 20">
            <a:extLst>
              <a:ext uri="{FF2B5EF4-FFF2-40B4-BE49-F238E27FC236}">
                <a16:creationId xmlns:a16="http://schemas.microsoft.com/office/drawing/2014/main" id="{9B89730B-478C-47A8-AC3A-277F6E887506}"/>
              </a:ext>
            </a:extLst>
          </p:cNvPr>
          <p:cNvSpPr txBox="1"/>
          <p:nvPr/>
        </p:nvSpPr>
        <p:spPr>
          <a:xfrm>
            <a:off x="7807573" y="5498822"/>
            <a:ext cx="1633460" cy="600164"/>
          </a:xfrm>
          <a:prstGeom prst="rect">
            <a:avLst/>
          </a:prstGeom>
          <a:noFill/>
        </p:spPr>
        <p:txBody>
          <a:bodyPr wrap="square" rtlCol="0">
            <a:spAutoFit/>
          </a:bodyPr>
          <a:lstStyle/>
          <a:p>
            <a:r>
              <a:rPr lang="de-DE" sz="1100" dirty="0">
                <a:solidFill>
                  <a:schemeClr val="tx2"/>
                </a:solidFill>
                <a:latin typeface="Public Sans" pitchFamily="50" charset="0"/>
              </a:rPr>
              <a:t>SMART vorangehen:</a:t>
            </a:r>
          </a:p>
          <a:p>
            <a:r>
              <a:rPr lang="de-DE" sz="1100" dirty="0">
                <a:solidFill>
                  <a:schemeClr val="tx2"/>
                </a:solidFill>
                <a:latin typeface="Public Sans" pitchFamily="50" charset="0"/>
              </a:rPr>
              <a:t>Unterstützung </a:t>
            </a:r>
          </a:p>
          <a:p>
            <a:r>
              <a:rPr lang="de-DE" sz="1100" dirty="0">
                <a:solidFill>
                  <a:schemeClr val="tx2"/>
                </a:solidFill>
                <a:latin typeface="Public Sans" pitchFamily="50" charset="0"/>
              </a:rPr>
              <a:t>&amp; nächste Schritte</a:t>
            </a:r>
          </a:p>
        </p:txBody>
      </p:sp>
      <p:pic>
        <p:nvPicPr>
          <p:cNvPr id="22" name="Grafik 21">
            <a:extLst>
              <a:ext uri="{FF2B5EF4-FFF2-40B4-BE49-F238E27FC236}">
                <a16:creationId xmlns:a16="http://schemas.microsoft.com/office/drawing/2014/main" id="{7CFEEE6D-27FE-4820-8441-ECCF803676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21607">
            <a:off x="7090997" y="5389419"/>
            <a:ext cx="865136" cy="865136"/>
          </a:xfrm>
          <a:prstGeom prst="rect">
            <a:avLst/>
          </a:prstGeom>
        </p:spPr>
      </p:pic>
      <p:pic>
        <p:nvPicPr>
          <p:cNvPr id="17" name="Grafik 16">
            <a:extLst>
              <a:ext uri="{FF2B5EF4-FFF2-40B4-BE49-F238E27FC236}">
                <a16:creationId xmlns:a16="http://schemas.microsoft.com/office/drawing/2014/main" id="{A4BB875C-10BE-4328-87BB-AFECC4CD9A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7260" y="247495"/>
            <a:ext cx="2680841" cy="1869990"/>
          </a:xfrm>
          <a:prstGeom prst="rect">
            <a:avLst/>
          </a:prstGeom>
        </p:spPr>
      </p:pic>
    </p:spTree>
    <p:extLst>
      <p:ext uri="{BB962C8B-B14F-4D97-AF65-F5344CB8AC3E}">
        <p14:creationId xmlns:p14="http://schemas.microsoft.com/office/powerpoint/2010/main" val="1674052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a:extLst>
              <a:ext uri="{FF2B5EF4-FFF2-40B4-BE49-F238E27FC236}">
                <a16:creationId xmlns:a16="http://schemas.microsoft.com/office/drawing/2014/main" id="{D04FC2BC-A44D-4833-8C53-8BE709EB5392}"/>
              </a:ext>
            </a:extLst>
          </p:cNvPr>
          <p:cNvSpPr/>
          <p:nvPr/>
        </p:nvSpPr>
        <p:spPr>
          <a:xfrm>
            <a:off x="65242" y="60321"/>
            <a:ext cx="9784302" cy="62406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2"/>
                </a:solidFill>
                <a:latin typeface="Public Sans" pitchFamily="50" charset="0"/>
              </a:rPr>
              <a:t>Bestandsaufnahme zur Online-Gruppe</a:t>
            </a:r>
          </a:p>
        </p:txBody>
      </p:sp>
      <p:sp>
        <p:nvSpPr>
          <p:cNvPr id="31" name="Rechteck 30">
            <a:extLst>
              <a:ext uri="{FF2B5EF4-FFF2-40B4-BE49-F238E27FC236}">
                <a16:creationId xmlns:a16="http://schemas.microsoft.com/office/drawing/2014/main" id="{D794D0B0-951D-49EC-90C6-80BC5209FC95}"/>
              </a:ext>
            </a:extLst>
          </p:cNvPr>
          <p:cNvSpPr/>
          <p:nvPr/>
        </p:nvSpPr>
        <p:spPr>
          <a:xfrm>
            <a:off x="76883" y="828468"/>
            <a:ext cx="9728810" cy="546061"/>
          </a:xfrm>
          <a:prstGeom prst="rect">
            <a:avLst/>
          </a:prstGeom>
          <a:noFill/>
          <a:ln>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chemeClr val="tx2"/>
                </a:solidFill>
                <a:latin typeface="Public Sans" pitchFamily="50" charset="0"/>
              </a:rPr>
              <a:t>Sammeln Sie in den Kästen auf der rechten Seite, was die </a:t>
            </a:r>
            <a:r>
              <a:rPr lang="de-DE" sz="1100" b="1" dirty="0">
                <a:solidFill>
                  <a:schemeClr val="tx2"/>
                </a:solidFill>
                <a:latin typeface="Public Sans" pitchFamily="50" charset="0"/>
              </a:rPr>
              <a:t>Online</a:t>
            </a:r>
            <a:r>
              <a:rPr lang="de-DE" sz="1100" dirty="0">
                <a:solidFill>
                  <a:schemeClr val="tx2"/>
                </a:solidFill>
                <a:latin typeface="Public Sans" pitchFamily="50" charset="0"/>
              </a:rPr>
              <a:t>-Gruppe auszeichnet, wie die Interaktion und Kommunikation zwischen Ihnen als Lehrperson und Studierenden </a:t>
            </a:r>
            <a:r>
              <a:rPr lang="de-DE" sz="1100" b="1" dirty="0">
                <a:solidFill>
                  <a:schemeClr val="tx2"/>
                </a:solidFill>
                <a:latin typeface="Public Sans" pitchFamily="50" charset="0"/>
              </a:rPr>
              <a:t>online</a:t>
            </a:r>
            <a:r>
              <a:rPr lang="de-DE" sz="1100" dirty="0">
                <a:solidFill>
                  <a:schemeClr val="tx2"/>
                </a:solidFill>
                <a:latin typeface="Public Sans" pitchFamily="50" charset="0"/>
              </a:rPr>
              <a:t> gestaltet ist und was davon für die Entwicklung eines hybriden Lehrformats herangezogen werden könnte. Wenn Ihnen etwas einfällt, das Ihnen bzw. der Gruppe online fehlt, etwa Equipment oder ein didaktisches Werkzeug, notieren Sie das ebenfalls.</a:t>
            </a:r>
          </a:p>
        </p:txBody>
      </p:sp>
      <p:pic>
        <p:nvPicPr>
          <p:cNvPr id="6" name="Grafik 5">
            <a:extLst>
              <a:ext uri="{FF2B5EF4-FFF2-40B4-BE49-F238E27FC236}">
                <a16:creationId xmlns:a16="http://schemas.microsoft.com/office/drawing/2014/main" id="{C9B4ABE5-128D-4D9C-A191-EA82F21B36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038" r="33463" b="72963"/>
          <a:stretch/>
        </p:blipFill>
        <p:spPr>
          <a:xfrm>
            <a:off x="8721025" y="14437"/>
            <a:ext cx="1158034" cy="715836"/>
          </a:xfrm>
          <a:prstGeom prst="rect">
            <a:avLst/>
          </a:prstGeom>
        </p:spPr>
      </p:pic>
      <p:grpSp>
        <p:nvGrpSpPr>
          <p:cNvPr id="2" name="Gruppieren 1">
            <a:extLst>
              <a:ext uri="{FF2B5EF4-FFF2-40B4-BE49-F238E27FC236}">
                <a16:creationId xmlns:a16="http://schemas.microsoft.com/office/drawing/2014/main" id="{53DBFE4A-EB98-46A4-8DFB-818E14201752}"/>
              </a:ext>
            </a:extLst>
          </p:cNvPr>
          <p:cNvGrpSpPr/>
          <p:nvPr/>
        </p:nvGrpSpPr>
        <p:grpSpPr>
          <a:xfrm>
            <a:off x="76974" y="1472196"/>
            <a:ext cx="9728719" cy="1687354"/>
            <a:chOff x="76974" y="1472196"/>
            <a:chExt cx="9728719" cy="1687354"/>
          </a:xfrm>
        </p:grpSpPr>
        <p:sp>
          <p:nvSpPr>
            <p:cNvPr id="24" name="Textfeld 23">
              <a:extLst>
                <a:ext uri="{FF2B5EF4-FFF2-40B4-BE49-F238E27FC236}">
                  <a16:creationId xmlns:a16="http://schemas.microsoft.com/office/drawing/2014/main" id="{2E0311FC-0141-43E2-A9A5-2A82082AF220}"/>
                </a:ext>
              </a:extLst>
            </p:cNvPr>
            <p:cNvSpPr txBox="1"/>
            <p:nvPr/>
          </p:nvSpPr>
          <p:spPr>
            <a:xfrm>
              <a:off x="533605" y="1576788"/>
              <a:ext cx="3666407" cy="1354217"/>
            </a:xfrm>
            <a:prstGeom prst="rect">
              <a:avLst/>
            </a:prstGeom>
            <a:noFill/>
          </p:spPr>
          <p:txBody>
            <a:bodyPr wrap="square" rtlCol="0">
              <a:spAutoFit/>
            </a:bodyPr>
            <a:lstStyle/>
            <a:p>
              <a:pPr>
                <a:spcAft>
                  <a:spcPts val="1200"/>
                </a:spcAft>
              </a:pPr>
              <a:r>
                <a:rPr lang="de-DE" sz="1200" b="1" dirty="0">
                  <a:solidFill>
                    <a:schemeClr val="tx2"/>
                  </a:solidFill>
                  <a:latin typeface="Public Sans" pitchFamily="50" charset="0"/>
                </a:rPr>
                <a:t>Kommunikation online:</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Wie können Studierende online </a:t>
              </a:r>
              <a:r>
                <a:rPr lang="de-DE" sz="1100" b="1" dirty="0">
                  <a:solidFill>
                    <a:schemeClr val="tx2"/>
                  </a:solidFill>
                  <a:latin typeface="Public Sans" pitchFamily="50" charset="0"/>
                </a:rPr>
                <a:t>untereinander</a:t>
              </a:r>
              <a:r>
                <a:rPr lang="de-DE" sz="1100" dirty="0">
                  <a:solidFill>
                    <a:schemeClr val="tx2"/>
                  </a:solidFill>
                  <a:latin typeface="Public Sans" pitchFamily="50" charset="0"/>
                </a:rPr>
                <a:t> kommunizieren?</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Wie können sich Studierende online </a:t>
              </a:r>
              <a:r>
                <a:rPr lang="de-DE" sz="1100" b="1" dirty="0">
                  <a:solidFill>
                    <a:schemeClr val="tx2"/>
                  </a:solidFill>
                  <a:latin typeface="Public Sans" pitchFamily="50" charset="0"/>
                </a:rPr>
                <a:t>beteiligen</a:t>
              </a:r>
              <a:r>
                <a:rPr lang="de-DE" sz="1100" dirty="0">
                  <a:solidFill>
                    <a:schemeClr val="tx2"/>
                  </a:solidFill>
                  <a:latin typeface="Public Sans" pitchFamily="50" charset="0"/>
                </a:rPr>
                <a:t>?</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Wie können Sie als Lehrperson mit den Studierenden online </a:t>
              </a:r>
              <a:r>
                <a:rPr lang="de-DE" sz="1100" b="1" dirty="0">
                  <a:solidFill>
                    <a:schemeClr val="tx2"/>
                  </a:solidFill>
                  <a:latin typeface="Public Sans" pitchFamily="50" charset="0"/>
                </a:rPr>
                <a:t>in Kontakt treten</a:t>
              </a:r>
              <a:r>
                <a:rPr lang="de-DE" sz="1100" dirty="0">
                  <a:solidFill>
                    <a:schemeClr val="tx2"/>
                  </a:solidFill>
                  <a:latin typeface="Public Sans" pitchFamily="50" charset="0"/>
                </a:rPr>
                <a:t>?</a:t>
              </a:r>
            </a:p>
          </p:txBody>
        </p:sp>
        <p:pic>
          <p:nvPicPr>
            <p:cNvPr id="11" name="Grafik 10">
              <a:extLst>
                <a:ext uri="{FF2B5EF4-FFF2-40B4-BE49-F238E27FC236}">
                  <a16:creationId xmlns:a16="http://schemas.microsoft.com/office/drawing/2014/main" id="{C8C2A65A-4840-4792-B9C4-1E5E368666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64" y="1472196"/>
              <a:ext cx="546061" cy="546061"/>
            </a:xfrm>
            <a:prstGeom prst="rect">
              <a:avLst/>
            </a:prstGeom>
          </p:spPr>
        </p:pic>
        <p:sp>
          <p:nvSpPr>
            <p:cNvPr id="34" name="Abgerundetes Rechteck 5">
              <a:extLst>
                <a:ext uri="{FF2B5EF4-FFF2-40B4-BE49-F238E27FC236}">
                  <a16:creationId xmlns:a16="http://schemas.microsoft.com/office/drawing/2014/main" id="{F23E46EA-AB53-4874-AE6C-8485F7E013D1}"/>
                </a:ext>
              </a:extLst>
            </p:cNvPr>
            <p:cNvSpPr/>
            <p:nvPr/>
          </p:nvSpPr>
          <p:spPr>
            <a:xfrm>
              <a:off x="76974" y="1501791"/>
              <a:ext cx="4436151" cy="165775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46" name="Abgerundetes Rechteck 5">
              <a:extLst>
                <a:ext uri="{FF2B5EF4-FFF2-40B4-BE49-F238E27FC236}">
                  <a16:creationId xmlns:a16="http://schemas.microsoft.com/office/drawing/2014/main" id="{F3F5D4C0-370B-4B93-8C82-C72EA63C1F3A}"/>
                </a:ext>
              </a:extLst>
            </p:cNvPr>
            <p:cNvSpPr/>
            <p:nvPr/>
          </p:nvSpPr>
          <p:spPr>
            <a:xfrm>
              <a:off x="4646428" y="1501791"/>
              <a:ext cx="5159265" cy="165775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47" name="Rechteck: abgerundete Ecken 46">
              <a:extLst>
                <a:ext uri="{FF2B5EF4-FFF2-40B4-BE49-F238E27FC236}">
                  <a16:creationId xmlns:a16="http://schemas.microsoft.com/office/drawing/2014/main" id="{4F1D2259-135F-4D44-AE87-6D9DEDE080A1}"/>
                </a:ext>
              </a:extLst>
            </p:cNvPr>
            <p:cNvSpPr/>
            <p:nvPr/>
          </p:nvSpPr>
          <p:spPr>
            <a:xfrm>
              <a:off x="4738436" y="1568296"/>
              <a:ext cx="2660806"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gibt:</a:t>
              </a:r>
            </a:p>
          </p:txBody>
        </p:sp>
        <p:sp>
          <p:nvSpPr>
            <p:cNvPr id="48" name="Rechteck: abgerundete Ecken 47">
              <a:extLst>
                <a:ext uri="{FF2B5EF4-FFF2-40B4-BE49-F238E27FC236}">
                  <a16:creationId xmlns:a16="http://schemas.microsoft.com/office/drawing/2014/main" id="{E6D361AB-C694-423B-8EB2-2D4A5AC2B5B3}"/>
                </a:ext>
              </a:extLst>
            </p:cNvPr>
            <p:cNvSpPr/>
            <p:nvPr/>
          </p:nvSpPr>
          <p:spPr>
            <a:xfrm>
              <a:off x="7489939" y="1568296"/>
              <a:ext cx="2263990"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fehlt:</a:t>
              </a:r>
            </a:p>
          </p:txBody>
        </p:sp>
      </p:grpSp>
      <p:grpSp>
        <p:nvGrpSpPr>
          <p:cNvPr id="3" name="Gruppieren 2">
            <a:extLst>
              <a:ext uri="{FF2B5EF4-FFF2-40B4-BE49-F238E27FC236}">
                <a16:creationId xmlns:a16="http://schemas.microsoft.com/office/drawing/2014/main" id="{052F7A7F-93AB-4E4D-B23D-FDDB706B2685}"/>
              </a:ext>
            </a:extLst>
          </p:cNvPr>
          <p:cNvGrpSpPr/>
          <p:nvPr/>
        </p:nvGrpSpPr>
        <p:grpSpPr>
          <a:xfrm>
            <a:off x="76928" y="3292575"/>
            <a:ext cx="9728765" cy="1657759"/>
            <a:chOff x="76928" y="3292575"/>
            <a:chExt cx="9728765" cy="1657759"/>
          </a:xfrm>
        </p:grpSpPr>
        <p:sp>
          <p:nvSpPr>
            <p:cNvPr id="25" name="Textfeld 24">
              <a:extLst>
                <a:ext uri="{FF2B5EF4-FFF2-40B4-BE49-F238E27FC236}">
                  <a16:creationId xmlns:a16="http://schemas.microsoft.com/office/drawing/2014/main" id="{F7EF560A-0CF2-4527-BEA7-8EF35C2F9B27}"/>
                </a:ext>
              </a:extLst>
            </p:cNvPr>
            <p:cNvSpPr txBox="1"/>
            <p:nvPr/>
          </p:nvSpPr>
          <p:spPr>
            <a:xfrm>
              <a:off x="532162" y="3348044"/>
              <a:ext cx="4046937" cy="1523494"/>
            </a:xfrm>
            <a:prstGeom prst="rect">
              <a:avLst/>
            </a:prstGeom>
            <a:noFill/>
          </p:spPr>
          <p:txBody>
            <a:bodyPr wrap="square" rtlCol="0">
              <a:spAutoFit/>
            </a:bodyPr>
            <a:lstStyle/>
            <a:p>
              <a:pPr>
                <a:spcAft>
                  <a:spcPts val="1200"/>
                </a:spcAft>
              </a:pPr>
              <a:r>
                <a:rPr lang="de-DE" sz="1200" b="1" dirty="0">
                  <a:solidFill>
                    <a:schemeClr val="tx2"/>
                  </a:solidFill>
                  <a:latin typeface="Public Sans" pitchFamily="50" charset="0"/>
                </a:rPr>
                <a:t>Ressourcen online:</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Welche </a:t>
              </a:r>
              <a:r>
                <a:rPr lang="de-DE" sz="1100" b="1" dirty="0">
                  <a:solidFill>
                    <a:schemeClr val="tx2"/>
                  </a:solidFill>
                  <a:latin typeface="Public Sans" pitchFamily="50" charset="0"/>
                </a:rPr>
                <a:t>Ressourcen</a:t>
              </a:r>
              <a:r>
                <a:rPr lang="de-DE" sz="1100" dirty="0">
                  <a:solidFill>
                    <a:schemeClr val="tx2"/>
                  </a:solidFill>
                  <a:latin typeface="Public Sans" pitchFamily="50" charset="0"/>
                </a:rPr>
                <a:t> haben Sie </a:t>
              </a:r>
              <a:r>
                <a:rPr lang="de-DE" sz="1100" b="1" dirty="0">
                  <a:solidFill>
                    <a:schemeClr val="tx2"/>
                  </a:solidFill>
                  <a:latin typeface="Public Sans" pitchFamily="50" charset="0"/>
                </a:rPr>
                <a:t>im Raum vor Ort </a:t>
              </a:r>
              <a:r>
                <a:rPr lang="de-DE" sz="1100" dirty="0">
                  <a:solidFill>
                    <a:schemeClr val="tx2"/>
                  </a:solidFill>
                  <a:latin typeface="Public Sans" pitchFamily="50" charset="0"/>
                </a:rPr>
                <a:t>zur Verfügung, um die Online-Gruppe einzubinden?</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Welche </a:t>
              </a:r>
              <a:r>
                <a:rPr lang="de-DE" sz="1100" b="1" dirty="0">
                  <a:solidFill>
                    <a:schemeClr val="tx2"/>
                  </a:solidFill>
                  <a:latin typeface="Public Sans" pitchFamily="50" charset="0"/>
                </a:rPr>
                <a:t>Medien, Tools und Systeme </a:t>
              </a:r>
              <a:r>
                <a:rPr lang="de-DE" sz="1100" dirty="0">
                  <a:solidFill>
                    <a:schemeClr val="tx2"/>
                  </a:solidFill>
                  <a:latin typeface="Public Sans" pitchFamily="50" charset="0"/>
                </a:rPr>
                <a:t>haben Studierende online zur Verfügung (z.B. digitales Whiteboard, Chat)?</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Welche </a:t>
              </a:r>
              <a:r>
                <a:rPr lang="de-DE" sz="1100" b="1" dirty="0">
                  <a:solidFill>
                    <a:schemeClr val="tx2"/>
                  </a:solidFill>
                  <a:latin typeface="Public Sans" pitchFamily="50" charset="0"/>
                </a:rPr>
                <a:t>Materialien, Geräte oder Gegenstände </a:t>
              </a:r>
              <a:r>
                <a:rPr lang="de-DE" sz="1100" dirty="0">
                  <a:solidFill>
                    <a:schemeClr val="tx2"/>
                  </a:solidFill>
                  <a:latin typeface="Public Sans" pitchFamily="50" charset="0"/>
                </a:rPr>
                <a:t>in ihrem Umfeld können die Studierenden nutzen?</a:t>
              </a:r>
            </a:p>
          </p:txBody>
        </p:sp>
        <p:pic>
          <p:nvPicPr>
            <p:cNvPr id="29" name="Grafik 28">
              <a:extLst>
                <a:ext uri="{FF2B5EF4-FFF2-40B4-BE49-F238E27FC236}">
                  <a16:creationId xmlns:a16="http://schemas.microsoft.com/office/drawing/2014/main" id="{8035D56A-6233-49B3-A805-83301B1606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8144" y="3292575"/>
              <a:ext cx="336433" cy="336433"/>
            </a:xfrm>
            <a:prstGeom prst="rect">
              <a:avLst/>
            </a:prstGeom>
          </p:spPr>
        </p:pic>
        <p:sp>
          <p:nvSpPr>
            <p:cNvPr id="33" name="Abgerundetes Rechteck 4">
              <a:extLst>
                <a:ext uri="{FF2B5EF4-FFF2-40B4-BE49-F238E27FC236}">
                  <a16:creationId xmlns:a16="http://schemas.microsoft.com/office/drawing/2014/main" id="{19414772-BD74-47CD-AA86-506B52455953}"/>
                </a:ext>
              </a:extLst>
            </p:cNvPr>
            <p:cNvSpPr/>
            <p:nvPr/>
          </p:nvSpPr>
          <p:spPr>
            <a:xfrm>
              <a:off x="76928" y="3292575"/>
              <a:ext cx="4444985" cy="165775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45" name="Abgerundetes Rechteck 4">
              <a:extLst>
                <a:ext uri="{FF2B5EF4-FFF2-40B4-BE49-F238E27FC236}">
                  <a16:creationId xmlns:a16="http://schemas.microsoft.com/office/drawing/2014/main" id="{05AD95FE-49C9-4742-832E-E4FAD45E56A7}"/>
                </a:ext>
              </a:extLst>
            </p:cNvPr>
            <p:cNvSpPr/>
            <p:nvPr/>
          </p:nvSpPr>
          <p:spPr>
            <a:xfrm>
              <a:off x="4646428" y="3292575"/>
              <a:ext cx="5159265" cy="165775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49" name="Rechteck: abgerundete Ecken 48">
              <a:extLst>
                <a:ext uri="{FF2B5EF4-FFF2-40B4-BE49-F238E27FC236}">
                  <a16:creationId xmlns:a16="http://schemas.microsoft.com/office/drawing/2014/main" id="{381CEEAD-C673-4A39-9CD5-87D5A846AC06}"/>
                </a:ext>
              </a:extLst>
            </p:cNvPr>
            <p:cNvSpPr/>
            <p:nvPr/>
          </p:nvSpPr>
          <p:spPr>
            <a:xfrm>
              <a:off x="4737125" y="3344900"/>
              <a:ext cx="2660806"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gibt:</a:t>
              </a:r>
            </a:p>
          </p:txBody>
        </p:sp>
        <p:sp>
          <p:nvSpPr>
            <p:cNvPr id="50" name="Rechteck: abgerundete Ecken 49">
              <a:extLst>
                <a:ext uri="{FF2B5EF4-FFF2-40B4-BE49-F238E27FC236}">
                  <a16:creationId xmlns:a16="http://schemas.microsoft.com/office/drawing/2014/main" id="{B4E3D576-8547-41A0-9433-8AFAD53266DB}"/>
                </a:ext>
              </a:extLst>
            </p:cNvPr>
            <p:cNvSpPr/>
            <p:nvPr/>
          </p:nvSpPr>
          <p:spPr>
            <a:xfrm>
              <a:off x="7488628" y="3344900"/>
              <a:ext cx="2263990"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fehlt:</a:t>
              </a:r>
            </a:p>
          </p:txBody>
        </p:sp>
      </p:grpSp>
      <p:grpSp>
        <p:nvGrpSpPr>
          <p:cNvPr id="4" name="Gruppieren 3">
            <a:extLst>
              <a:ext uri="{FF2B5EF4-FFF2-40B4-BE49-F238E27FC236}">
                <a16:creationId xmlns:a16="http://schemas.microsoft.com/office/drawing/2014/main" id="{B8FA0798-4B91-44CD-A3DD-AD3189B270EA}"/>
              </a:ext>
            </a:extLst>
          </p:cNvPr>
          <p:cNvGrpSpPr/>
          <p:nvPr/>
        </p:nvGrpSpPr>
        <p:grpSpPr>
          <a:xfrm>
            <a:off x="76883" y="5083360"/>
            <a:ext cx="9728810" cy="1720999"/>
            <a:chOff x="76883" y="5083360"/>
            <a:chExt cx="9728810" cy="1720999"/>
          </a:xfrm>
        </p:grpSpPr>
        <p:sp>
          <p:nvSpPr>
            <p:cNvPr id="26" name="Textfeld 25">
              <a:extLst>
                <a:ext uri="{FF2B5EF4-FFF2-40B4-BE49-F238E27FC236}">
                  <a16:creationId xmlns:a16="http://schemas.microsoft.com/office/drawing/2014/main" id="{103443D1-6772-4415-99CB-E1D30F443843}"/>
                </a:ext>
              </a:extLst>
            </p:cNvPr>
            <p:cNvSpPr txBox="1"/>
            <p:nvPr/>
          </p:nvSpPr>
          <p:spPr>
            <a:xfrm>
              <a:off x="545222" y="5206148"/>
              <a:ext cx="3666407" cy="1354217"/>
            </a:xfrm>
            <a:prstGeom prst="rect">
              <a:avLst/>
            </a:prstGeom>
            <a:noFill/>
          </p:spPr>
          <p:txBody>
            <a:bodyPr wrap="square" rtlCol="0">
              <a:spAutoFit/>
            </a:bodyPr>
            <a:lstStyle/>
            <a:p>
              <a:pPr>
                <a:spcAft>
                  <a:spcPts val="1200"/>
                </a:spcAft>
              </a:pPr>
              <a:r>
                <a:rPr lang="de-DE" sz="1200" b="1" dirty="0">
                  <a:solidFill>
                    <a:schemeClr val="tx2"/>
                  </a:solidFill>
                  <a:latin typeface="Public Sans" pitchFamily="50" charset="0"/>
                </a:rPr>
                <a:t>Rollen online:</a:t>
              </a:r>
            </a:p>
            <a:p>
              <a:pPr marL="171450" indent="-171450">
                <a:spcAft>
                  <a:spcPts val="300"/>
                </a:spcAft>
                <a:buFont typeface="Wingdings" panose="05000000000000000000" pitchFamily="2" charset="2"/>
                <a:buChar char="v"/>
              </a:pPr>
              <a:r>
                <a:rPr lang="de-DE" sz="1100" b="1" dirty="0">
                  <a:solidFill>
                    <a:schemeClr val="tx2"/>
                  </a:solidFill>
                  <a:latin typeface="Public Sans" pitchFamily="50" charset="0"/>
                </a:rPr>
                <a:t>Was tun die Studierenden online </a:t>
              </a:r>
              <a:r>
                <a:rPr lang="de-DE" sz="1100" dirty="0">
                  <a:solidFill>
                    <a:schemeClr val="tx2"/>
                  </a:solidFill>
                  <a:latin typeface="Public Sans" pitchFamily="50" charset="0"/>
                </a:rPr>
                <a:t>bisher  üblicherweise?</a:t>
              </a:r>
            </a:p>
            <a:p>
              <a:pPr marL="171450" indent="-171450">
                <a:spcAft>
                  <a:spcPts val="300"/>
                </a:spcAft>
                <a:buFont typeface="Wingdings" panose="05000000000000000000" pitchFamily="2" charset="2"/>
                <a:buChar char="v"/>
              </a:pPr>
              <a:r>
                <a:rPr lang="de-DE" sz="1100" b="1" dirty="0">
                  <a:solidFill>
                    <a:schemeClr val="tx2"/>
                  </a:solidFill>
                  <a:latin typeface="Public Sans" pitchFamily="50" charset="0"/>
                </a:rPr>
                <a:t>Was tun Sie</a:t>
              </a:r>
              <a:r>
                <a:rPr lang="de-DE" sz="1100" dirty="0">
                  <a:solidFill>
                    <a:schemeClr val="tx2"/>
                  </a:solidFill>
                  <a:latin typeface="Public Sans" pitchFamily="50" charset="0"/>
                </a:rPr>
                <a:t> in Bezug auf die Studierenden </a:t>
              </a:r>
              <a:r>
                <a:rPr lang="de-DE" sz="1100" b="1" dirty="0">
                  <a:solidFill>
                    <a:schemeClr val="tx2"/>
                  </a:solidFill>
                  <a:latin typeface="Public Sans" pitchFamily="50" charset="0"/>
                </a:rPr>
                <a:t>online</a:t>
              </a:r>
              <a:r>
                <a:rPr lang="de-DE" sz="1100" dirty="0">
                  <a:solidFill>
                    <a:schemeClr val="tx2"/>
                  </a:solidFill>
                  <a:latin typeface="Public Sans" pitchFamily="50" charset="0"/>
                </a:rPr>
                <a:t> bisher üblicherweise?</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Wodurch </a:t>
              </a:r>
              <a:r>
                <a:rPr lang="de-DE" sz="1100" b="1" dirty="0">
                  <a:solidFill>
                    <a:schemeClr val="tx2"/>
                  </a:solidFill>
                  <a:latin typeface="Public Sans" pitchFamily="50" charset="0"/>
                </a:rPr>
                <a:t>zeichnet sich die Online-Gruppe aus</a:t>
              </a:r>
              <a:r>
                <a:rPr lang="de-DE" sz="1100" dirty="0">
                  <a:solidFill>
                    <a:schemeClr val="tx2"/>
                  </a:solidFill>
                  <a:latin typeface="Public Sans" pitchFamily="50" charset="0"/>
                </a:rPr>
                <a:t>?</a:t>
              </a:r>
              <a:endParaRPr lang="de-DE" sz="1050" dirty="0">
                <a:solidFill>
                  <a:schemeClr val="tx2"/>
                </a:solidFill>
                <a:latin typeface="Public Sans" pitchFamily="50" charset="0"/>
              </a:endParaRPr>
            </a:p>
          </p:txBody>
        </p:sp>
        <p:pic>
          <p:nvPicPr>
            <p:cNvPr id="27" name="Grafik 26">
              <a:extLst>
                <a:ext uri="{FF2B5EF4-FFF2-40B4-BE49-F238E27FC236}">
                  <a16:creationId xmlns:a16="http://schemas.microsoft.com/office/drawing/2014/main" id="{F01B4617-03A2-468D-A7C2-8007B0A4A9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374" y="5090229"/>
              <a:ext cx="481975" cy="481975"/>
            </a:xfrm>
            <a:prstGeom prst="rect">
              <a:avLst/>
            </a:prstGeom>
          </p:spPr>
        </p:pic>
        <p:sp>
          <p:nvSpPr>
            <p:cNvPr id="32" name="Abgerundetes Rechteck 3">
              <a:extLst>
                <a:ext uri="{FF2B5EF4-FFF2-40B4-BE49-F238E27FC236}">
                  <a16:creationId xmlns:a16="http://schemas.microsoft.com/office/drawing/2014/main" id="{4D3F7671-6E85-48AB-AE10-136D51C54F6B}"/>
                </a:ext>
              </a:extLst>
            </p:cNvPr>
            <p:cNvSpPr/>
            <p:nvPr/>
          </p:nvSpPr>
          <p:spPr>
            <a:xfrm>
              <a:off x="76883" y="5086730"/>
              <a:ext cx="4453271" cy="1716191"/>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28" name="Abgerundetes Rechteck 3">
              <a:extLst>
                <a:ext uri="{FF2B5EF4-FFF2-40B4-BE49-F238E27FC236}">
                  <a16:creationId xmlns:a16="http://schemas.microsoft.com/office/drawing/2014/main" id="{758E61C2-9306-4F07-A087-C5D308A97155}"/>
                </a:ext>
              </a:extLst>
            </p:cNvPr>
            <p:cNvSpPr/>
            <p:nvPr/>
          </p:nvSpPr>
          <p:spPr>
            <a:xfrm>
              <a:off x="4646428" y="5083360"/>
              <a:ext cx="5159265" cy="172099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51" name="Rechteck: abgerundete Ecken 50">
              <a:extLst>
                <a:ext uri="{FF2B5EF4-FFF2-40B4-BE49-F238E27FC236}">
                  <a16:creationId xmlns:a16="http://schemas.microsoft.com/office/drawing/2014/main" id="{A05A2955-DABC-486C-8BB1-2C811A0B91A2}"/>
                </a:ext>
              </a:extLst>
            </p:cNvPr>
            <p:cNvSpPr/>
            <p:nvPr/>
          </p:nvSpPr>
          <p:spPr>
            <a:xfrm>
              <a:off x="4737125" y="5185623"/>
              <a:ext cx="2660806"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gibt:</a:t>
              </a:r>
            </a:p>
          </p:txBody>
        </p:sp>
        <p:sp>
          <p:nvSpPr>
            <p:cNvPr id="52" name="Rechteck: abgerundete Ecken 51">
              <a:extLst>
                <a:ext uri="{FF2B5EF4-FFF2-40B4-BE49-F238E27FC236}">
                  <a16:creationId xmlns:a16="http://schemas.microsoft.com/office/drawing/2014/main" id="{42B64969-66CE-4436-BC61-10C8E8818D23}"/>
                </a:ext>
              </a:extLst>
            </p:cNvPr>
            <p:cNvSpPr/>
            <p:nvPr/>
          </p:nvSpPr>
          <p:spPr>
            <a:xfrm>
              <a:off x="7488628" y="5185623"/>
              <a:ext cx="2263990"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fehlt: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5242" y="60321"/>
            <a:ext cx="9784302" cy="62406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2"/>
                </a:solidFill>
                <a:latin typeface="Public Sans" pitchFamily="50" charset="0"/>
              </a:rPr>
              <a:t>Bestandsaufnahme zur Vor-Ort-Gruppe</a:t>
            </a:r>
          </a:p>
        </p:txBody>
      </p:sp>
      <p:sp>
        <p:nvSpPr>
          <p:cNvPr id="13" name="Rechteck 12">
            <a:extLst>
              <a:ext uri="{FF2B5EF4-FFF2-40B4-BE49-F238E27FC236}">
                <a16:creationId xmlns:a16="http://schemas.microsoft.com/office/drawing/2014/main" id="{DD4EBCC1-A5BF-4E57-A355-F8658496BFD8}"/>
              </a:ext>
            </a:extLst>
          </p:cNvPr>
          <p:cNvSpPr/>
          <p:nvPr/>
        </p:nvSpPr>
        <p:spPr>
          <a:xfrm>
            <a:off x="76883" y="828888"/>
            <a:ext cx="9728810" cy="546061"/>
          </a:xfrm>
          <a:prstGeom prst="rect">
            <a:avLst/>
          </a:prstGeom>
          <a:noFill/>
          <a:ln>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chemeClr val="tx2"/>
                </a:solidFill>
                <a:latin typeface="Public Sans" pitchFamily="50" charset="0"/>
              </a:rPr>
              <a:t>Sammeln Sie in den Kästen auf der rechten Seite, was die </a:t>
            </a:r>
            <a:r>
              <a:rPr lang="de-DE" sz="1100" b="1" dirty="0">
                <a:solidFill>
                  <a:schemeClr val="tx2"/>
                </a:solidFill>
                <a:latin typeface="Public Sans" pitchFamily="50" charset="0"/>
              </a:rPr>
              <a:t>Vor-Ort</a:t>
            </a:r>
            <a:r>
              <a:rPr lang="de-DE" sz="1100" dirty="0">
                <a:solidFill>
                  <a:schemeClr val="tx2"/>
                </a:solidFill>
                <a:latin typeface="Public Sans" pitchFamily="50" charset="0"/>
              </a:rPr>
              <a:t>-Gruppe auszeichnet, wie die Interaktion und Kommunikation zwischen Ihnen als Lehrperson und Studierenden </a:t>
            </a:r>
            <a:r>
              <a:rPr lang="de-DE" sz="1100" b="1" dirty="0">
                <a:solidFill>
                  <a:schemeClr val="tx2"/>
                </a:solidFill>
                <a:latin typeface="Public Sans" pitchFamily="50" charset="0"/>
              </a:rPr>
              <a:t>vor Ort </a:t>
            </a:r>
            <a:r>
              <a:rPr lang="de-DE" sz="1100" dirty="0">
                <a:solidFill>
                  <a:schemeClr val="tx2"/>
                </a:solidFill>
                <a:latin typeface="Public Sans" pitchFamily="50" charset="0"/>
              </a:rPr>
              <a:t>gestaltet ist und was davon für die Entwicklung eines hybriden Lehrformats herangezogen werden könnte. Wenn Ihnen etwas einfällt, das Ihnen bzw. der Vor-Ort-Gruppe fehlt, etwa Equipment oder ein didaktisches Werkzeug, notieren Sie das ebenfalls.</a:t>
            </a:r>
          </a:p>
        </p:txBody>
      </p:sp>
      <p:pic>
        <p:nvPicPr>
          <p:cNvPr id="24" name="Grafik 23">
            <a:extLst>
              <a:ext uri="{FF2B5EF4-FFF2-40B4-BE49-F238E27FC236}">
                <a16:creationId xmlns:a16="http://schemas.microsoft.com/office/drawing/2014/main" id="{092E3D75-E028-4412-BA94-7FDC1B5D15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250" t="68589" r="28738"/>
          <a:stretch/>
        </p:blipFill>
        <p:spPr>
          <a:xfrm>
            <a:off x="8555230" y="0"/>
            <a:ext cx="1326147" cy="810528"/>
          </a:xfrm>
          <a:prstGeom prst="rect">
            <a:avLst/>
          </a:prstGeom>
        </p:spPr>
      </p:pic>
      <p:grpSp>
        <p:nvGrpSpPr>
          <p:cNvPr id="7" name="Gruppieren 6">
            <a:extLst>
              <a:ext uri="{FF2B5EF4-FFF2-40B4-BE49-F238E27FC236}">
                <a16:creationId xmlns:a16="http://schemas.microsoft.com/office/drawing/2014/main" id="{23AE1C3F-C087-4B91-8BDF-0D9931D4AFEF}"/>
              </a:ext>
            </a:extLst>
          </p:cNvPr>
          <p:cNvGrpSpPr/>
          <p:nvPr/>
        </p:nvGrpSpPr>
        <p:grpSpPr>
          <a:xfrm>
            <a:off x="64781" y="5043461"/>
            <a:ext cx="9740912" cy="1760898"/>
            <a:chOff x="64781" y="5043461"/>
            <a:chExt cx="9740912" cy="1760898"/>
          </a:xfrm>
        </p:grpSpPr>
        <p:sp>
          <p:nvSpPr>
            <p:cNvPr id="4" name="Abgerundetes Rechteck 3"/>
            <p:cNvSpPr/>
            <p:nvPr/>
          </p:nvSpPr>
          <p:spPr>
            <a:xfrm>
              <a:off x="76883" y="5086730"/>
              <a:ext cx="4447545" cy="1716191"/>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16" name="Textfeld 15"/>
            <p:cNvSpPr txBox="1"/>
            <p:nvPr/>
          </p:nvSpPr>
          <p:spPr>
            <a:xfrm>
              <a:off x="545870" y="5209506"/>
              <a:ext cx="3647711" cy="1354217"/>
            </a:xfrm>
            <a:prstGeom prst="rect">
              <a:avLst/>
            </a:prstGeom>
            <a:noFill/>
          </p:spPr>
          <p:txBody>
            <a:bodyPr wrap="square" rtlCol="0">
              <a:spAutoFit/>
            </a:bodyPr>
            <a:lstStyle/>
            <a:p>
              <a:pPr>
                <a:spcAft>
                  <a:spcPts val="1200"/>
                </a:spcAft>
              </a:pPr>
              <a:r>
                <a:rPr lang="de-DE" sz="1200" b="1" dirty="0">
                  <a:solidFill>
                    <a:schemeClr val="tx2"/>
                  </a:solidFill>
                  <a:latin typeface="Public Sans" pitchFamily="50" charset="0"/>
                </a:rPr>
                <a:t>Rollen vor Ort:</a:t>
              </a:r>
            </a:p>
            <a:p>
              <a:pPr marL="171450" indent="-171450">
                <a:spcAft>
                  <a:spcPts val="300"/>
                </a:spcAft>
                <a:buFont typeface="Wingdings" panose="05000000000000000000" pitchFamily="2" charset="2"/>
                <a:buChar char="v"/>
              </a:pPr>
              <a:r>
                <a:rPr lang="de-DE" sz="1100" b="1" dirty="0">
                  <a:solidFill>
                    <a:schemeClr val="tx2"/>
                  </a:solidFill>
                  <a:latin typeface="Public Sans" pitchFamily="50" charset="0"/>
                </a:rPr>
                <a:t>Was tun die Studierenden vor Ort </a:t>
              </a:r>
              <a:r>
                <a:rPr lang="de-DE" sz="1100" dirty="0">
                  <a:solidFill>
                    <a:schemeClr val="tx2"/>
                  </a:solidFill>
                  <a:latin typeface="Public Sans" pitchFamily="50" charset="0"/>
                </a:rPr>
                <a:t>bisher üblicherweise?</a:t>
              </a:r>
            </a:p>
            <a:p>
              <a:pPr marL="171450" indent="-171450">
                <a:spcAft>
                  <a:spcPts val="300"/>
                </a:spcAft>
                <a:buFont typeface="Wingdings" panose="05000000000000000000" pitchFamily="2" charset="2"/>
                <a:buChar char="v"/>
              </a:pPr>
              <a:r>
                <a:rPr lang="de-DE" sz="1100" b="1" dirty="0">
                  <a:solidFill>
                    <a:schemeClr val="tx2"/>
                  </a:solidFill>
                  <a:latin typeface="Public Sans" pitchFamily="50" charset="0"/>
                </a:rPr>
                <a:t>Was tun Sie </a:t>
              </a:r>
              <a:r>
                <a:rPr lang="de-DE" sz="1100" dirty="0">
                  <a:solidFill>
                    <a:schemeClr val="tx2"/>
                  </a:solidFill>
                  <a:latin typeface="Public Sans" pitchFamily="50" charset="0"/>
                </a:rPr>
                <a:t>in Bezug auf die Studierenden </a:t>
              </a:r>
              <a:r>
                <a:rPr lang="de-DE" sz="1100" b="1" dirty="0">
                  <a:solidFill>
                    <a:schemeClr val="tx2"/>
                  </a:solidFill>
                  <a:latin typeface="Public Sans" pitchFamily="50" charset="0"/>
                </a:rPr>
                <a:t>vor Ort </a:t>
              </a:r>
              <a:r>
                <a:rPr lang="de-DE" sz="1100" dirty="0">
                  <a:solidFill>
                    <a:schemeClr val="tx2"/>
                  </a:solidFill>
                  <a:latin typeface="Public Sans" pitchFamily="50" charset="0"/>
                </a:rPr>
                <a:t>bisher üblicherweise?</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Wodurch </a:t>
              </a:r>
              <a:r>
                <a:rPr lang="de-DE" sz="1100" b="1" dirty="0">
                  <a:solidFill>
                    <a:schemeClr val="tx2"/>
                  </a:solidFill>
                  <a:latin typeface="Public Sans" pitchFamily="50" charset="0"/>
                </a:rPr>
                <a:t>zeichnet sich die Vor-Ort-Gruppe aus</a:t>
              </a:r>
              <a:r>
                <a:rPr lang="de-DE" sz="1100" dirty="0">
                  <a:solidFill>
                    <a:schemeClr val="tx2"/>
                  </a:solidFill>
                  <a:latin typeface="Public Sans" pitchFamily="50" charset="0"/>
                </a:rPr>
                <a:t>?</a:t>
              </a:r>
            </a:p>
          </p:txBody>
        </p:sp>
        <p:sp>
          <p:nvSpPr>
            <p:cNvPr id="29" name="Abgerundetes Rechteck 3">
              <a:extLst>
                <a:ext uri="{FF2B5EF4-FFF2-40B4-BE49-F238E27FC236}">
                  <a16:creationId xmlns:a16="http://schemas.microsoft.com/office/drawing/2014/main" id="{AB682AFB-3B7E-4728-839B-9E156F468AD2}"/>
                </a:ext>
              </a:extLst>
            </p:cNvPr>
            <p:cNvSpPr/>
            <p:nvPr/>
          </p:nvSpPr>
          <p:spPr>
            <a:xfrm>
              <a:off x="4646428" y="5083360"/>
              <a:ext cx="5159265" cy="172099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pic>
          <p:nvPicPr>
            <p:cNvPr id="27" name="Grafik 26">
              <a:extLst>
                <a:ext uri="{FF2B5EF4-FFF2-40B4-BE49-F238E27FC236}">
                  <a16:creationId xmlns:a16="http://schemas.microsoft.com/office/drawing/2014/main" id="{124D0A75-8B1B-4201-8D25-9451B2E677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81" y="5043461"/>
              <a:ext cx="577004" cy="577004"/>
            </a:xfrm>
            <a:prstGeom prst="rect">
              <a:avLst/>
            </a:prstGeom>
          </p:spPr>
        </p:pic>
        <p:sp>
          <p:nvSpPr>
            <p:cNvPr id="34" name="Rechteck: abgerundete Ecken 33">
              <a:extLst>
                <a:ext uri="{FF2B5EF4-FFF2-40B4-BE49-F238E27FC236}">
                  <a16:creationId xmlns:a16="http://schemas.microsoft.com/office/drawing/2014/main" id="{DC050C9D-3D0C-48CB-A6D8-3D2CE6F342F6}"/>
                </a:ext>
              </a:extLst>
            </p:cNvPr>
            <p:cNvSpPr/>
            <p:nvPr/>
          </p:nvSpPr>
          <p:spPr>
            <a:xfrm>
              <a:off x="4737125" y="5185623"/>
              <a:ext cx="2660806"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gibt:</a:t>
              </a:r>
            </a:p>
          </p:txBody>
        </p:sp>
        <p:sp>
          <p:nvSpPr>
            <p:cNvPr id="35" name="Rechteck: abgerundete Ecken 34">
              <a:extLst>
                <a:ext uri="{FF2B5EF4-FFF2-40B4-BE49-F238E27FC236}">
                  <a16:creationId xmlns:a16="http://schemas.microsoft.com/office/drawing/2014/main" id="{0F4DD1F3-07EC-46A4-8074-4756A0E5CEE6}"/>
                </a:ext>
              </a:extLst>
            </p:cNvPr>
            <p:cNvSpPr/>
            <p:nvPr/>
          </p:nvSpPr>
          <p:spPr>
            <a:xfrm>
              <a:off x="7488628" y="5185623"/>
              <a:ext cx="2263990"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fehlt:</a:t>
              </a:r>
            </a:p>
          </p:txBody>
        </p:sp>
      </p:grpSp>
      <p:grpSp>
        <p:nvGrpSpPr>
          <p:cNvPr id="5" name="Gruppieren 4">
            <a:extLst>
              <a:ext uri="{FF2B5EF4-FFF2-40B4-BE49-F238E27FC236}">
                <a16:creationId xmlns:a16="http://schemas.microsoft.com/office/drawing/2014/main" id="{3D8868CD-5BE5-4D64-A1A8-26AFC558B0A7}"/>
              </a:ext>
            </a:extLst>
          </p:cNvPr>
          <p:cNvGrpSpPr/>
          <p:nvPr/>
        </p:nvGrpSpPr>
        <p:grpSpPr>
          <a:xfrm>
            <a:off x="76974" y="1452472"/>
            <a:ext cx="9728719" cy="1707078"/>
            <a:chOff x="76974" y="1452472"/>
            <a:chExt cx="9728719" cy="1707078"/>
          </a:xfrm>
        </p:grpSpPr>
        <p:sp>
          <p:nvSpPr>
            <p:cNvPr id="14" name="Textfeld 13"/>
            <p:cNvSpPr txBox="1"/>
            <p:nvPr/>
          </p:nvSpPr>
          <p:spPr>
            <a:xfrm>
              <a:off x="534228" y="1573182"/>
              <a:ext cx="3647711" cy="1354217"/>
            </a:xfrm>
            <a:prstGeom prst="rect">
              <a:avLst/>
            </a:prstGeom>
            <a:noFill/>
          </p:spPr>
          <p:txBody>
            <a:bodyPr wrap="square" rtlCol="0">
              <a:spAutoFit/>
            </a:bodyPr>
            <a:lstStyle/>
            <a:p>
              <a:pPr>
                <a:spcAft>
                  <a:spcPts val="1200"/>
                </a:spcAft>
              </a:pPr>
              <a:r>
                <a:rPr lang="de-DE" sz="1200" b="1" dirty="0">
                  <a:solidFill>
                    <a:schemeClr val="tx2"/>
                  </a:solidFill>
                  <a:latin typeface="Public Sans" pitchFamily="50" charset="0"/>
                </a:rPr>
                <a:t>Kommunikation vor Ort:</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Wie können Studierende vor Ort </a:t>
              </a:r>
              <a:r>
                <a:rPr lang="de-DE" sz="1100" b="1" dirty="0">
                  <a:solidFill>
                    <a:schemeClr val="tx2"/>
                  </a:solidFill>
                  <a:latin typeface="Public Sans" pitchFamily="50" charset="0"/>
                </a:rPr>
                <a:t>untereinander</a:t>
              </a:r>
              <a:r>
                <a:rPr lang="de-DE" sz="1100" dirty="0">
                  <a:solidFill>
                    <a:schemeClr val="tx2"/>
                  </a:solidFill>
                  <a:latin typeface="Public Sans" pitchFamily="50" charset="0"/>
                </a:rPr>
                <a:t> kommunizieren?</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Wie können sich Studierende vor Ort </a:t>
              </a:r>
              <a:r>
                <a:rPr lang="de-DE" sz="1100" b="1" dirty="0">
                  <a:solidFill>
                    <a:schemeClr val="tx2"/>
                  </a:solidFill>
                  <a:latin typeface="Public Sans" pitchFamily="50" charset="0"/>
                </a:rPr>
                <a:t>beteiligen</a:t>
              </a:r>
              <a:r>
                <a:rPr lang="de-DE" sz="1100" dirty="0">
                  <a:solidFill>
                    <a:schemeClr val="tx2"/>
                  </a:solidFill>
                  <a:latin typeface="Public Sans" pitchFamily="50" charset="0"/>
                </a:rPr>
                <a:t>?</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Wie können Sie als Lehrperson mit den Studierenden vor Ort </a:t>
              </a:r>
              <a:r>
                <a:rPr lang="de-DE" sz="1100" b="1" dirty="0">
                  <a:solidFill>
                    <a:schemeClr val="tx2"/>
                  </a:solidFill>
                  <a:latin typeface="Public Sans" pitchFamily="50" charset="0"/>
                </a:rPr>
                <a:t>in Kontakt treten</a:t>
              </a:r>
              <a:r>
                <a:rPr lang="de-DE" sz="1100" dirty="0">
                  <a:solidFill>
                    <a:schemeClr val="tx2"/>
                  </a:solidFill>
                  <a:latin typeface="Public Sans" pitchFamily="50" charset="0"/>
                </a:rPr>
                <a:t>?</a:t>
              </a:r>
            </a:p>
          </p:txBody>
        </p:sp>
        <p:sp>
          <p:nvSpPr>
            <p:cNvPr id="31" name="Abgerundetes Rechteck 5">
              <a:extLst>
                <a:ext uri="{FF2B5EF4-FFF2-40B4-BE49-F238E27FC236}">
                  <a16:creationId xmlns:a16="http://schemas.microsoft.com/office/drawing/2014/main" id="{FFC561FB-089F-426D-AADC-B1473EA62E9A}"/>
                </a:ext>
              </a:extLst>
            </p:cNvPr>
            <p:cNvSpPr/>
            <p:nvPr/>
          </p:nvSpPr>
          <p:spPr>
            <a:xfrm>
              <a:off x="4646428" y="1501791"/>
              <a:ext cx="5159265" cy="165775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3" name="Rechteck: abgerundete Ecken 2">
              <a:extLst>
                <a:ext uri="{FF2B5EF4-FFF2-40B4-BE49-F238E27FC236}">
                  <a16:creationId xmlns:a16="http://schemas.microsoft.com/office/drawing/2014/main" id="{B8938F19-7400-44A0-B1D8-2DAEEC6E0A96}"/>
                </a:ext>
              </a:extLst>
            </p:cNvPr>
            <p:cNvSpPr/>
            <p:nvPr/>
          </p:nvSpPr>
          <p:spPr>
            <a:xfrm>
              <a:off x="4738436" y="1568296"/>
              <a:ext cx="2660806"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gibt:</a:t>
              </a:r>
            </a:p>
          </p:txBody>
        </p:sp>
        <p:sp>
          <p:nvSpPr>
            <p:cNvPr id="19" name="Rechteck: abgerundete Ecken 18">
              <a:extLst>
                <a:ext uri="{FF2B5EF4-FFF2-40B4-BE49-F238E27FC236}">
                  <a16:creationId xmlns:a16="http://schemas.microsoft.com/office/drawing/2014/main" id="{B79E2F97-131F-4589-933F-4357AE2CA14B}"/>
                </a:ext>
              </a:extLst>
            </p:cNvPr>
            <p:cNvSpPr/>
            <p:nvPr/>
          </p:nvSpPr>
          <p:spPr>
            <a:xfrm>
              <a:off x="7489939" y="1568296"/>
              <a:ext cx="2263990"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fehlt:</a:t>
              </a:r>
            </a:p>
          </p:txBody>
        </p:sp>
        <p:pic>
          <p:nvPicPr>
            <p:cNvPr id="11" name="Grafik 10">
              <a:extLst>
                <a:ext uri="{FF2B5EF4-FFF2-40B4-BE49-F238E27FC236}">
                  <a16:creationId xmlns:a16="http://schemas.microsoft.com/office/drawing/2014/main" id="{B5014A70-A51B-4F3B-8642-9CE3936F91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595" y="1452472"/>
              <a:ext cx="533393" cy="533393"/>
            </a:xfrm>
            <a:prstGeom prst="rect">
              <a:avLst/>
            </a:prstGeom>
          </p:spPr>
        </p:pic>
        <p:sp>
          <p:nvSpPr>
            <p:cNvPr id="28" name="Abgerundetes Rechteck 5">
              <a:extLst>
                <a:ext uri="{FF2B5EF4-FFF2-40B4-BE49-F238E27FC236}">
                  <a16:creationId xmlns:a16="http://schemas.microsoft.com/office/drawing/2014/main" id="{5EBDB4FF-80F6-4748-BD31-206D6494549C}"/>
                </a:ext>
              </a:extLst>
            </p:cNvPr>
            <p:cNvSpPr/>
            <p:nvPr/>
          </p:nvSpPr>
          <p:spPr>
            <a:xfrm>
              <a:off x="76974" y="1501791"/>
              <a:ext cx="4436151" cy="165775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grpSp>
      <p:grpSp>
        <p:nvGrpSpPr>
          <p:cNvPr id="6" name="Gruppieren 5">
            <a:extLst>
              <a:ext uri="{FF2B5EF4-FFF2-40B4-BE49-F238E27FC236}">
                <a16:creationId xmlns:a16="http://schemas.microsoft.com/office/drawing/2014/main" id="{3AF16181-EE33-4A6C-A0EE-ACA5DD2C3812}"/>
              </a:ext>
            </a:extLst>
          </p:cNvPr>
          <p:cNvGrpSpPr/>
          <p:nvPr/>
        </p:nvGrpSpPr>
        <p:grpSpPr>
          <a:xfrm>
            <a:off x="30369" y="3252677"/>
            <a:ext cx="9775324" cy="1697657"/>
            <a:chOff x="30369" y="3252677"/>
            <a:chExt cx="9775324" cy="1697657"/>
          </a:xfrm>
        </p:grpSpPr>
        <p:sp>
          <p:nvSpPr>
            <p:cNvPr id="15" name="Textfeld 14"/>
            <p:cNvSpPr txBox="1"/>
            <p:nvPr/>
          </p:nvSpPr>
          <p:spPr>
            <a:xfrm>
              <a:off x="535573" y="3349015"/>
              <a:ext cx="4102904" cy="1561966"/>
            </a:xfrm>
            <a:prstGeom prst="rect">
              <a:avLst/>
            </a:prstGeom>
            <a:noFill/>
          </p:spPr>
          <p:txBody>
            <a:bodyPr wrap="square" rtlCol="0">
              <a:spAutoFit/>
            </a:bodyPr>
            <a:lstStyle/>
            <a:p>
              <a:pPr>
                <a:spcAft>
                  <a:spcPts val="1200"/>
                </a:spcAft>
              </a:pPr>
              <a:r>
                <a:rPr lang="de-DE" sz="1200" b="1" dirty="0">
                  <a:solidFill>
                    <a:schemeClr val="tx2"/>
                  </a:solidFill>
                  <a:latin typeface="Public Sans" pitchFamily="50" charset="0"/>
                </a:rPr>
                <a:t>Ressourcen vor Ort:</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Wie ist die </a:t>
              </a:r>
              <a:r>
                <a:rPr lang="de-DE" sz="1100" b="1" dirty="0">
                  <a:solidFill>
                    <a:schemeClr val="tx2"/>
                  </a:solidFill>
                  <a:latin typeface="Public Sans" pitchFamily="50" charset="0"/>
                </a:rPr>
                <a:t>Raumausstattung</a:t>
              </a:r>
              <a:r>
                <a:rPr lang="de-DE" sz="1100" dirty="0">
                  <a:solidFill>
                    <a:schemeClr val="tx2"/>
                  </a:solidFill>
                  <a:latin typeface="Public Sans" pitchFamily="50" charset="0"/>
                </a:rPr>
                <a:t> vor Ort?</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Welche </a:t>
              </a:r>
              <a:r>
                <a:rPr lang="de-DE" sz="1100" b="1" dirty="0">
                  <a:solidFill>
                    <a:schemeClr val="tx2"/>
                  </a:solidFill>
                  <a:latin typeface="Public Sans" pitchFamily="50" charset="0"/>
                </a:rPr>
                <a:t>Materialien/ Geräte </a:t>
              </a:r>
              <a:r>
                <a:rPr lang="de-DE" sz="1100" dirty="0">
                  <a:solidFill>
                    <a:schemeClr val="tx2"/>
                  </a:solidFill>
                  <a:latin typeface="Public Sans" pitchFamily="50" charset="0"/>
                </a:rPr>
                <a:t>haben Studierende vor Ort?</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Auf welche </a:t>
              </a:r>
              <a:r>
                <a:rPr lang="de-DE" sz="1100" b="1" dirty="0">
                  <a:solidFill>
                    <a:schemeClr val="tx2"/>
                  </a:solidFill>
                  <a:latin typeface="Public Sans" pitchFamily="50" charset="0"/>
                </a:rPr>
                <a:t>Tools/ Systeme </a:t>
              </a:r>
              <a:r>
                <a:rPr lang="de-DE" sz="1100" dirty="0">
                  <a:solidFill>
                    <a:schemeClr val="tx2"/>
                  </a:solidFill>
                  <a:latin typeface="Public Sans" pitchFamily="50" charset="0"/>
                </a:rPr>
                <a:t>haben Studierende vor Ort Zugriff?</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Welche </a:t>
              </a:r>
              <a:r>
                <a:rPr lang="de-DE" sz="1100" b="1" dirty="0">
                  <a:solidFill>
                    <a:schemeClr val="tx2"/>
                  </a:solidFill>
                  <a:latin typeface="Public Sans" pitchFamily="50" charset="0"/>
                </a:rPr>
                <a:t>Orte</a:t>
              </a:r>
              <a:r>
                <a:rPr lang="de-DE" sz="1100" dirty="0">
                  <a:solidFill>
                    <a:schemeClr val="tx2"/>
                  </a:solidFill>
                  <a:latin typeface="Public Sans" pitchFamily="50" charset="0"/>
                </a:rPr>
                <a:t> (z.B. Labor, Aufenthaltsbereiche, …) können die Studierenden vor Ort aufsuchen?</a:t>
              </a:r>
            </a:p>
          </p:txBody>
        </p:sp>
        <p:sp>
          <p:nvSpPr>
            <p:cNvPr id="30" name="Abgerundetes Rechteck 4">
              <a:extLst>
                <a:ext uri="{FF2B5EF4-FFF2-40B4-BE49-F238E27FC236}">
                  <a16:creationId xmlns:a16="http://schemas.microsoft.com/office/drawing/2014/main" id="{6D7B080B-87BD-4ACB-92AD-0788FEE545B8}"/>
                </a:ext>
              </a:extLst>
            </p:cNvPr>
            <p:cNvSpPr/>
            <p:nvPr/>
          </p:nvSpPr>
          <p:spPr>
            <a:xfrm>
              <a:off x="4646428" y="3292575"/>
              <a:ext cx="5159265" cy="165775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pic>
          <p:nvPicPr>
            <p:cNvPr id="25" name="Grafik 24">
              <a:extLst>
                <a:ext uri="{FF2B5EF4-FFF2-40B4-BE49-F238E27FC236}">
                  <a16:creationId xmlns:a16="http://schemas.microsoft.com/office/drawing/2014/main" id="{6509C099-65BB-46E0-AFA5-DF73CE72D4E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369" y="3252677"/>
              <a:ext cx="572508" cy="572508"/>
            </a:xfrm>
            <a:prstGeom prst="rect">
              <a:avLst/>
            </a:prstGeom>
          </p:spPr>
        </p:pic>
        <p:sp>
          <p:nvSpPr>
            <p:cNvPr id="32" name="Rechteck: abgerundete Ecken 31">
              <a:extLst>
                <a:ext uri="{FF2B5EF4-FFF2-40B4-BE49-F238E27FC236}">
                  <a16:creationId xmlns:a16="http://schemas.microsoft.com/office/drawing/2014/main" id="{FD0C8BB1-EBCE-4BD0-931E-C102FE40A2E0}"/>
                </a:ext>
              </a:extLst>
            </p:cNvPr>
            <p:cNvSpPr/>
            <p:nvPr/>
          </p:nvSpPr>
          <p:spPr>
            <a:xfrm>
              <a:off x="4737125" y="3344900"/>
              <a:ext cx="2660806"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gibt:</a:t>
              </a:r>
            </a:p>
          </p:txBody>
        </p:sp>
        <p:sp>
          <p:nvSpPr>
            <p:cNvPr id="33" name="Rechteck: abgerundete Ecken 32">
              <a:extLst>
                <a:ext uri="{FF2B5EF4-FFF2-40B4-BE49-F238E27FC236}">
                  <a16:creationId xmlns:a16="http://schemas.microsoft.com/office/drawing/2014/main" id="{7E9C959B-1932-4A9C-BF5B-29E79CBF3033}"/>
                </a:ext>
              </a:extLst>
            </p:cNvPr>
            <p:cNvSpPr/>
            <p:nvPr/>
          </p:nvSpPr>
          <p:spPr>
            <a:xfrm>
              <a:off x="7488628" y="3344900"/>
              <a:ext cx="2263990"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fehlt:</a:t>
              </a:r>
            </a:p>
          </p:txBody>
        </p:sp>
        <p:sp>
          <p:nvSpPr>
            <p:cNvPr id="36" name="Abgerundetes Rechteck 4">
              <a:extLst>
                <a:ext uri="{FF2B5EF4-FFF2-40B4-BE49-F238E27FC236}">
                  <a16:creationId xmlns:a16="http://schemas.microsoft.com/office/drawing/2014/main" id="{BD8A8C9B-F8C2-40EA-86CD-0DF1B869A089}"/>
                </a:ext>
              </a:extLst>
            </p:cNvPr>
            <p:cNvSpPr/>
            <p:nvPr/>
          </p:nvSpPr>
          <p:spPr>
            <a:xfrm>
              <a:off x="76928" y="3292575"/>
              <a:ext cx="4444985" cy="165775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586E299-C177-405D-9FC7-0E0A65DE513B}"/>
              </a:ext>
            </a:extLst>
          </p:cNvPr>
          <p:cNvSpPr/>
          <p:nvPr/>
        </p:nvSpPr>
        <p:spPr>
          <a:xfrm>
            <a:off x="56456" y="63570"/>
            <a:ext cx="9784800" cy="62406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2"/>
                </a:solidFill>
                <a:latin typeface="Public Sans" pitchFamily="50" charset="0"/>
              </a:rPr>
              <a:t>Lösungen entwickeln</a:t>
            </a:r>
          </a:p>
        </p:txBody>
      </p:sp>
      <p:sp>
        <p:nvSpPr>
          <p:cNvPr id="14" name="Rechteck 13">
            <a:extLst>
              <a:ext uri="{FF2B5EF4-FFF2-40B4-BE49-F238E27FC236}">
                <a16:creationId xmlns:a16="http://schemas.microsoft.com/office/drawing/2014/main" id="{3E90ECC9-F6CD-4DFF-9FFC-698911EF9673}"/>
              </a:ext>
            </a:extLst>
          </p:cNvPr>
          <p:cNvSpPr/>
          <p:nvPr/>
        </p:nvSpPr>
        <p:spPr>
          <a:xfrm>
            <a:off x="127221" y="860968"/>
            <a:ext cx="9651558" cy="53817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chemeClr val="tx2"/>
                </a:solidFill>
                <a:latin typeface="Public Sans" pitchFamily="50" charset="0"/>
              </a:rPr>
              <a:t>Führen Sie die beiden Gruppen zusammen: Wenn Sie Kommunikation, Ressourcen und Rollen der Gruppen vor Ort und online betrachten – wo ergänzen sich diese? Wie können Sie Ihre Lehrmethodik so verändern, dass Sie beide Gruppen einbeziehen? Wie können Sie Ihre Lehrinhalte aufbereiten und Arbeitsaufträge so aufteilen, dass sich beide Gruppen aktiv beteiligen können?</a:t>
            </a:r>
          </a:p>
        </p:txBody>
      </p:sp>
      <p:pic>
        <p:nvPicPr>
          <p:cNvPr id="23" name="Grafik 22" descr="hybride_lehre_arbeitsphasen_1.png">
            <a:extLst>
              <a:ext uri="{FF2B5EF4-FFF2-40B4-BE49-F238E27FC236}">
                <a16:creationId xmlns:a16="http://schemas.microsoft.com/office/drawing/2014/main" id="{4E3BE4EE-FB68-4937-91CA-BE76BC4298CE}"/>
              </a:ext>
            </a:extLst>
          </p:cNvPr>
          <p:cNvPicPr>
            <a:picLocks noChangeAspect="1"/>
          </p:cNvPicPr>
          <p:nvPr/>
        </p:nvPicPr>
        <p:blipFill>
          <a:blip r:embed="rId2" cstate="print"/>
          <a:stretch>
            <a:fillRect/>
          </a:stretch>
        </p:blipFill>
        <p:spPr>
          <a:xfrm>
            <a:off x="8438777" y="31766"/>
            <a:ext cx="1426899" cy="817305"/>
          </a:xfrm>
          <a:prstGeom prst="rect">
            <a:avLst/>
          </a:prstGeom>
        </p:spPr>
      </p:pic>
      <p:grpSp>
        <p:nvGrpSpPr>
          <p:cNvPr id="3" name="Gruppieren 2">
            <a:extLst>
              <a:ext uri="{FF2B5EF4-FFF2-40B4-BE49-F238E27FC236}">
                <a16:creationId xmlns:a16="http://schemas.microsoft.com/office/drawing/2014/main" id="{8A689F2F-7B5C-4EDF-A66B-D538C168B538}"/>
              </a:ext>
            </a:extLst>
          </p:cNvPr>
          <p:cNvGrpSpPr/>
          <p:nvPr/>
        </p:nvGrpSpPr>
        <p:grpSpPr>
          <a:xfrm>
            <a:off x="-42034" y="1501791"/>
            <a:ext cx="9847728" cy="5311585"/>
            <a:chOff x="-42034" y="1501791"/>
            <a:chExt cx="9847728" cy="5311585"/>
          </a:xfrm>
        </p:grpSpPr>
        <p:sp>
          <p:nvSpPr>
            <p:cNvPr id="18" name="Textfeld 17"/>
            <p:cNvSpPr txBox="1"/>
            <p:nvPr/>
          </p:nvSpPr>
          <p:spPr>
            <a:xfrm>
              <a:off x="858700" y="1743114"/>
              <a:ext cx="3816424" cy="430887"/>
            </a:xfrm>
            <a:prstGeom prst="rect">
              <a:avLst/>
            </a:prstGeom>
            <a:noFill/>
          </p:spPr>
          <p:txBody>
            <a:bodyPr wrap="square" rtlCol="0">
              <a:spAutoFit/>
            </a:bodyPr>
            <a:lstStyle/>
            <a:p>
              <a:r>
                <a:rPr lang="de-DE" sz="1100" b="1" dirty="0">
                  <a:solidFill>
                    <a:schemeClr val="tx2"/>
                  </a:solidFill>
                  <a:latin typeface="Public Sans" pitchFamily="50" charset="0"/>
                </a:rPr>
                <a:t>Stellen Sie sich vor, alles Erforderliche für Kommunikation, Ressourcen und Rollen ist vorhanden.</a:t>
              </a:r>
            </a:p>
          </p:txBody>
        </p:sp>
        <p:pic>
          <p:nvPicPr>
            <p:cNvPr id="19" name="Grafik 18" descr="1F387_color.png"/>
            <p:cNvPicPr>
              <a:picLocks noChangeAspect="1"/>
            </p:cNvPicPr>
            <p:nvPr/>
          </p:nvPicPr>
          <p:blipFill>
            <a:blip r:embed="rId3" cstate="print"/>
            <a:stretch>
              <a:fillRect/>
            </a:stretch>
          </p:blipFill>
          <p:spPr>
            <a:xfrm>
              <a:off x="-42034" y="1501791"/>
              <a:ext cx="1014626" cy="1014626"/>
            </a:xfrm>
            <a:prstGeom prst="rect">
              <a:avLst/>
            </a:prstGeom>
          </p:spPr>
        </p:pic>
        <p:sp>
          <p:nvSpPr>
            <p:cNvPr id="17" name="Abgerundetes Rechteck 5">
              <a:extLst>
                <a:ext uri="{FF2B5EF4-FFF2-40B4-BE49-F238E27FC236}">
                  <a16:creationId xmlns:a16="http://schemas.microsoft.com/office/drawing/2014/main" id="{2BFA5829-7D9E-4294-8530-F5C7DF22940A}"/>
                </a:ext>
              </a:extLst>
            </p:cNvPr>
            <p:cNvSpPr/>
            <p:nvPr/>
          </p:nvSpPr>
          <p:spPr>
            <a:xfrm>
              <a:off x="4773614" y="1501791"/>
              <a:ext cx="5032080" cy="5311585"/>
            </a:xfrm>
            <a:prstGeom prst="roundRect">
              <a:avLst>
                <a:gd name="adj" fmla="val 5601"/>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20" name="Abgerundetes Rechteck 5">
              <a:extLst>
                <a:ext uri="{FF2B5EF4-FFF2-40B4-BE49-F238E27FC236}">
                  <a16:creationId xmlns:a16="http://schemas.microsoft.com/office/drawing/2014/main" id="{56ABB0F0-BE42-497A-88DF-A3D0241D32EC}"/>
                </a:ext>
              </a:extLst>
            </p:cNvPr>
            <p:cNvSpPr/>
            <p:nvPr/>
          </p:nvSpPr>
          <p:spPr>
            <a:xfrm>
              <a:off x="56456" y="1501791"/>
              <a:ext cx="4618668" cy="5311584"/>
            </a:xfrm>
            <a:prstGeom prst="roundRect">
              <a:avLst>
                <a:gd name="adj" fmla="val 9518"/>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bIns="36000" rtlCol="0" anchor="b"/>
            <a:lstStyle/>
            <a:p>
              <a:pPr>
                <a:spcAft>
                  <a:spcPts val="300"/>
                </a:spcAft>
              </a:pPr>
              <a:r>
                <a:rPr lang="de-DE" sz="1100" i="1" dirty="0">
                  <a:solidFill>
                    <a:schemeClr val="tx2"/>
                  </a:solidFill>
                  <a:latin typeface="Public Sans" pitchFamily="50" charset="0"/>
                </a:rPr>
                <a:t>Überlegen Sie sich (kleine) methodische Lösungen für einen Ausschnitt Ihrer Lehrveranstaltung.</a:t>
              </a:r>
            </a:p>
            <a:p>
              <a:pPr>
                <a:spcAft>
                  <a:spcPts val="300"/>
                </a:spcAft>
              </a:pPr>
              <a:r>
                <a:rPr lang="de-DE" sz="1100" i="1" dirty="0">
                  <a:solidFill>
                    <a:schemeClr val="tx2"/>
                  </a:solidFill>
                  <a:latin typeface="Public Sans" pitchFamily="50" charset="0"/>
                </a:rPr>
                <a:t>Beachten Sie: Bereits kleine Änderungen können eine große Wirkung darauf haben, wie gut sich die Studierenden eingebunden fühlen. Sie brauchen also weder viele, noch große Ideen. </a:t>
              </a:r>
            </a:p>
            <a:p>
              <a:pPr>
                <a:spcAft>
                  <a:spcPts val="300"/>
                </a:spcAft>
              </a:pPr>
              <a:endParaRPr lang="de-DE" sz="1100" i="1" dirty="0">
                <a:solidFill>
                  <a:schemeClr val="tx2"/>
                </a:solidFill>
                <a:latin typeface="Public Sans" pitchFamily="50" charset="0"/>
              </a:endParaRPr>
            </a:p>
            <a:p>
              <a:pPr>
                <a:spcAft>
                  <a:spcPts val="1200"/>
                </a:spcAft>
              </a:pPr>
              <a:r>
                <a:rPr lang="de-DE" sz="1100" dirty="0">
                  <a:solidFill>
                    <a:schemeClr val="tx2"/>
                  </a:solidFill>
                  <a:latin typeface="Public Sans" pitchFamily="50" charset="0"/>
                </a:rPr>
                <a:t>Gehen Sie in die Details, um Interaktion und aktives Lernen innerhalb und zwischen der Vor-Ort- und der Online-Gruppe zu fördern:</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Was können die Studierenden </a:t>
              </a:r>
              <a:r>
                <a:rPr lang="de-DE" sz="1100" b="1" dirty="0">
                  <a:solidFill>
                    <a:schemeClr val="tx2"/>
                  </a:solidFill>
                  <a:latin typeface="Public Sans" pitchFamily="50" charset="0"/>
                </a:rPr>
                <a:t>vor Ort </a:t>
              </a:r>
              <a:r>
                <a:rPr lang="de-DE" sz="1100" dirty="0">
                  <a:solidFill>
                    <a:schemeClr val="tx2"/>
                  </a:solidFill>
                  <a:latin typeface="Public Sans" pitchFamily="50" charset="0"/>
                </a:rPr>
                <a:t>zum Erreichen des Lernziels beitragen?</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Was können die Studierenden </a:t>
              </a:r>
              <a:r>
                <a:rPr lang="de-DE" sz="1100" b="1" dirty="0">
                  <a:solidFill>
                    <a:schemeClr val="tx2"/>
                  </a:solidFill>
                  <a:latin typeface="Public Sans" pitchFamily="50" charset="0"/>
                </a:rPr>
                <a:t>online</a:t>
              </a:r>
              <a:r>
                <a:rPr lang="de-DE" sz="1100" dirty="0">
                  <a:solidFill>
                    <a:schemeClr val="tx2"/>
                  </a:solidFill>
                  <a:latin typeface="Public Sans" pitchFamily="50" charset="0"/>
                </a:rPr>
                <a:t> zum Erreichen des Lernziels beitragen?</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Was können </a:t>
              </a:r>
              <a:r>
                <a:rPr lang="de-DE" sz="1100" b="1" dirty="0">
                  <a:solidFill>
                    <a:schemeClr val="tx2"/>
                  </a:solidFill>
                  <a:latin typeface="Public Sans" pitchFamily="50" charset="0"/>
                </a:rPr>
                <a:t>Sie selbst </a:t>
              </a:r>
              <a:r>
                <a:rPr lang="de-DE" sz="1100" dirty="0">
                  <a:solidFill>
                    <a:schemeClr val="tx2"/>
                  </a:solidFill>
                  <a:latin typeface="Public Sans" pitchFamily="50" charset="0"/>
                </a:rPr>
                <a:t>zum Erreichen des Lernziels beitragen?</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Wie können die beiden Gruppen </a:t>
              </a:r>
              <a:r>
                <a:rPr lang="de-DE" sz="1100" b="1" dirty="0">
                  <a:solidFill>
                    <a:schemeClr val="tx2"/>
                  </a:solidFill>
                  <a:latin typeface="Public Sans" pitchFamily="50" charset="0"/>
                </a:rPr>
                <a:t>miteinander</a:t>
              </a:r>
              <a:r>
                <a:rPr lang="de-DE" sz="1100" dirty="0">
                  <a:solidFill>
                    <a:schemeClr val="tx2"/>
                  </a:solidFill>
                  <a:latin typeface="Public Sans" pitchFamily="50" charset="0"/>
                </a:rPr>
                <a:t> interagieren und arbeiten?</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Welche Aufgaben oder Verantwortlichkeiten könnten Vor-Ort- bzw. Online-Teilnehmende übernehmen, um Sie zu entlasten?</a:t>
              </a:r>
            </a:p>
          </p:txBody>
        </p:sp>
      </p:grpSp>
    </p:spTree>
    <p:extLst>
      <p:ext uri="{BB962C8B-B14F-4D97-AF65-F5344CB8AC3E}">
        <p14:creationId xmlns:p14="http://schemas.microsoft.com/office/powerpoint/2010/main" val="1976062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8B11058-7C0E-46DC-80C5-DE6DD69C2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9910" y="778539"/>
            <a:ext cx="624069" cy="624069"/>
          </a:xfrm>
          <a:prstGeom prst="rect">
            <a:avLst/>
          </a:prstGeom>
        </p:spPr>
      </p:pic>
      <p:sp>
        <p:nvSpPr>
          <p:cNvPr id="2" name="Rechteck 1">
            <a:extLst>
              <a:ext uri="{FF2B5EF4-FFF2-40B4-BE49-F238E27FC236}">
                <a16:creationId xmlns:a16="http://schemas.microsoft.com/office/drawing/2014/main" id="{65EF14F7-7E32-475B-AAE3-25E47F27313B}"/>
              </a:ext>
            </a:extLst>
          </p:cNvPr>
          <p:cNvSpPr/>
          <p:nvPr/>
        </p:nvSpPr>
        <p:spPr>
          <a:xfrm>
            <a:off x="56456" y="67366"/>
            <a:ext cx="9793088" cy="62406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2"/>
                </a:solidFill>
                <a:latin typeface="Public Sans" pitchFamily="50" charset="0"/>
              </a:rPr>
              <a:t>Ideen zur Inspiration</a:t>
            </a:r>
          </a:p>
        </p:txBody>
      </p:sp>
      <p:sp>
        <p:nvSpPr>
          <p:cNvPr id="3" name="Rechteck 2">
            <a:extLst>
              <a:ext uri="{FF2B5EF4-FFF2-40B4-BE49-F238E27FC236}">
                <a16:creationId xmlns:a16="http://schemas.microsoft.com/office/drawing/2014/main" id="{5BF018F9-898C-4E2F-A742-6FAB275CEB87}"/>
              </a:ext>
            </a:extLst>
          </p:cNvPr>
          <p:cNvSpPr/>
          <p:nvPr/>
        </p:nvSpPr>
        <p:spPr>
          <a:xfrm>
            <a:off x="127221" y="829164"/>
            <a:ext cx="9651558" cy="53817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chemeClr val="tx2"/>
                </a:solidFill>
                <a:latin typeface="Public Sans" pitchFamily="50" charset="0"/>
              </a:rPr>
              <a:t>Hier finden Sie erste Lösungsideen zur Inspiration. Weitere Ideen finden Sie über das Wiki Digitale Lehre </a:t>
            </a:r>
            <a:r>
              <a:rPr lang="de-DE" sz="1100" dirty="0">
                <a:solidFill>
                  <a:schemeClr val="tx2">
                    <a:lumMod val="50000"/>
                    <a:lumOff val="50000"/>
                  </a:schemeClr>
                </a:solidFill>
                <a:latin typeface="Public Sans" pitchFamily="50" charset="0"/>
                <a:hlinkClick r:id="rId3">
                  <a:extLst>
                    <a:ext uri="{A12FA001-AC4F-418D-AE19-62706E023703}">
                      <ahyp:hlinkClr xmlns:ahyp="http://schemas.microsoft.com/office/drawing/2018/hyperlinkcolor" val="tx"/>
                    </a:ext>
                  </a:extLst>
                </a:hlinkClick>
              </a:rPr>
              <a:t>im Beitrag Hybride Lehre</a:t>
            </a:r>
            <a:r>
              <a:rPr lang="de-DE" sz="1100" dirty="0">
                <a:solidFill>
                  <a:schemeClr val="tx2"/>
                </a:solidFill>
                <a:latin typeface="Public Sans" pitchFamily="50" charset="0"/>
              </a:rPr>
              <a:t>. </a:t>
            </a:r>
          </a:p>
          <a:p>
            <a:r>
              <a:rPr lang="de-DE" sz="1100" dirty="0">
                <a:solidFill>
                  <a:schemeClr val="tx2"/>
                </a:solidFill>
                <a:latin typeface="Public Sans" pitchFamily="50" charset="0"/>
              </a:rPr>
              <a:t>Hinterlassen Sie im dort verlinkten Ideenboard gerne auch Ihre eigenen Lösungen, die Sie Kolleg*innen empfehlen können.</a:t>
            </a:r>
          </a:p>
        </p:txBody>
      </p:sp>
      <p:grpSp>
        <p:nvGrpSpPr>
          <p:cNvPr id="8" name="Gruppieren 7">
            <a:extLst>
              <a:ext uri="{FF2B5EF4-FFF2-40B4-BE49-F238E27FC236}">
                <a16:creationId xmlns:a16="http://schemas.microsoft.com/office/drawing/2014/main" id="{A2FF9CE9-563D-4131-9D9C-8ABDED9AC6DA}"/>
              </a:ext>
            </a:extLst>
          </p:cNvPr>
          <p:cNvGrpSpPr/>
          <p:nvPr/>
        </p:nvGrpSpPr>
        <p:grpSpPr>
          <a:xfrm>
            <a:off x="154796" y="1512376"/>
            <a:ext cx="9623983" cy="5008356"/>
            <a:chOff x="154796" y="1512376"/>
            <a:chExt cx="9623983" cy="5008356"/>
          </a:xfrm>
        </p:grpSpPr>
        <p:sp>
          <p:nvSpPr>
            <p:cNvPr id="13" name="Abgerundetes Rechteck 5">
              <a:extLst>
                <a:ext uri="{FF2B5EF4-FFF2-40B4-BE49-F238E27FC236}">
                  <a16:creationId xmlns:a16="http://schemas.microsoft.com/office/drawing/2014/main" id="{AB057341-1D2B-41B1-BEE0-0622E8C953EC}"/>
                </a:ext>
              </a:extLst>
            </p:cNvPr>
            <p:cNvSpPr/>
            <p:nvPr/>
          </p:nvSpPr>
          <p:spPr>
            <a:xfrm>
              <a:off x="154796" y="1674697"/>
              <a:ext cx="4545791" cy="216808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14" name="Rechteck: abgerundete Ecken 13">
              <a:extLst>
                <a:ext uri="{FF2B5EF4-FFF2-40B4-BE49-F238E27FC236}">
                  <a16:creationId xmlns:a16="http://schemas.microsoft.com/office/drawing/2014/main" id="{DC1CCB99-2FFC-4D8C-A1AC-EDF484842D63}"/>
                </a:ext>
              </a:extLst>
            </p:cNvPr>
            <p:cNvSpPr/>
            <p:nvPr/>
          </p:nvSpPr>
          <p:spPr>
            <a:xfrm>
              <a:off x="644307" y="1515774"/>
              <a:ext cx="3478924" cy="360196"/>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1200" dirty="0">
                  <a:solidFill>
                    <a:sysClr val="windowText" lastClr="000000"/>
                  </a:solidFill>
                </a:rPr>
                <a:t>Fragen beantworten lassen</a:t>
              </a:r>
            </a:p>
          </p:txBody>
        </p:sp>
        <p:sp>
          <p:nvSpPr>
            <p:cNvPr id="15" name="Rechteck 14">
              <a:extLst>
                <a:ext uri="{FF2B5EF4-FFF2-40B4-BE49-F238E27FC236}">
                  <a16:creationId xmlns:a16="http://schemas.microsoft.com/office/drawing/2014/main" id="{6816B549-2C33-4E59-B758-391D550192B2}"/>
                </a:ext>
              </a:extLst>
            </p:cNvPr>
            <p:cNvSpPr/>
            <p:nvPr/>
          </p:nvSpPr>
          <p:spPr>
            <a:xfrm>
              <a:off x="378191" y="1967194"/>
              <a:ext cx="4190059" cy="1677382"/>
            </a:xfrm>
            <a:prstGeom prst="rect">
              <a:avLst/>
            </a:prstGeom>
          </p:spPr>
          <p:txBody>
            <a:bodyPr wrap="square">
              <a:spAutoFit/>
            </a:bodyPr>
            <a:lstStyle/>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Online-Teilnehmende formulieren Fragen und Antworten am eigenen Tablet und teilen den Bildschirm.</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Vor-Ort-Teilnehmende beantworten eine Frage. Die Antwort wird an die Online-Teilnehmenden weitergegeben. Diese geben mithilfe von Emojis eine Einschätzung zur Antwort ab (z.B. grün = selbe Meinung; rot = andere Meinung)</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Abstimmungssysteme wie PINGO </a:t>
              </a:r>
            </a:p>
          </p:txBody>
        </p:sp>
        <p:sp>
          <p:nvSpPr>
            <p:cNvPr id="16" name="Abgerundetes Rechteck 5">
              <a:extLst>
                <a:ext uri="{FF2B5EF4-FFF2-40B4-BE49-F238E27FC236}">
                  <a16:creationId xmlns:a16="http://schemas.microsoft.com/office/drawing/2014/main" id="{88EA79CD-72F9-4184-80B7-98C6927FC27C}"/>
                </a:ext>
              </a:extLst>
            </p:cNvPr>
            <p:cNvSpPr/>
            <p:nvPr/>
          </p:nvSpPr>
          <p:spPr>
            <a:xfrm>
              <a:off x="154797" y="4352643"/>
              <a:ext cx="4513096" cy="216808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17" name="Rechteck: abgerundete Ecken 16">
              <a:extLst>
                <a:ext uri="{FF2B5EF4-FFF2-40B4-BE49-F238E27FC236}">
                  <a16:creationId xmlns:a16="http://schemas.microsoft.com/office/drawing/2014/main" id="{3F022B81-8B31-4210-B7CE-5F43EA168393}"/>
                </a:ext>
              </a:extLst>
            </p:cNvPr>
            <p:cNvSpPr/>
            <p:nvPr/>
          </p:nvSpPr>
          <p:spPr>
            <a:xfrm>
              <a:off x="644307" y="4172545"/>
              <a:ext cx="3478924" cy="360196"/>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1200" dirty="0">
                  <a:solidFill>
                    <a:sysClr val="windowText" lastClr="000000"/>
                  </a:solidFill>
                </a:rPr>
                <a:t>Interaktion</a:t>
              </a:r>
            </a:p>
          </p:txBody>
        </p:sp>
        <p:sp>
          <p:nvSpPr>
            <p:cNvPr id="18" name="Rechteck 17">
              <a:extLst>
                <a:ext uri="{FF2B5EF4-FFF2-40B4-BE49-F238E27FC236}">
                  <a16:creationId xmlns:a16="http://schemas.microsoft.com/office/drawing/2014/main" id="{E9896E14-0E78-4696-9B0B-E88B29098BD3}"/>
                </a:ext>
              </a:extLst>
            </p:cNvPr>
            <p:cNvSpPr/>
            <p:nvPr/>
          </p:nvSpPr>
          <p:spPr>
            <a:xfrm>
              <a:off x="378191" y="4601010"/>
              <a:ext cx="4196861" cy="1846659"/>
            </a:xfrm>
            <a:prstGeom prst="rect">
              <a:avLst/>
            </a:prstGeom>
          </p:spPr>
          <p:txBody>
            <a:bodyPr wrap="square">
              <a:spAutoFit/>
            </a:bodyPr>
            <a:lstStyle/>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Online-Teilnehmende bekommen für Einzel- </a:t>
              </a:r>
              <a:br>
                <a:rPr lang="de-DE" sz="1100" dirty="0">
                  <a:solidFill>
                    <a:schemeClr val="tx2"/>
                  </a:solidFill>
                  <a:latin typeface="Public Sans" pitchFamily="50" charset="0"/>
                </a:rPr>
              </a:br>
              <a:r>
                <a:rPr lang="de-DE" sz="1100" dirty="0">
                  <a:solidFill>
                    <a:schemeClr val="tx2"/>
                  </a:solidFill>
                  <a:latin typeface="Public Sans" pitchFamily="50" charset="0"/>
                </a:rPr>
                <a:t>oder Gruppenarbeiten Breakout-Rooms zur Verfügung gestellt.</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Online-Teilnehmende signalisieren über Emojis ihren Anwesenheits-/Teilnahmestatus.</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Chatgewitter für ein Stimmungsbild: Alle geben eine Antwort in den Chat ein, ohne zu senden. Erst wenn alle fertig geschrieben haben, drücken alle gleichzeitig auf ‚Senden‘.</a:t>
              </a:r>
            </a:p>
          </p:txBody>
        </p:sp>
        <p:sp>
          <p:nvSpPr>
            <p:cNvPr id="19" name="Abgerundetes Rechteck 5">
              <a:extLst>
                <a:ext uri="{FF2B5EF4-FFF2-40B4-BE49-F238E27FC236}">
                  <a16:creationId xmlns:a16="http://schemas.microsoft.com/office/drawing/2014/main" id="{92B8C0B2-2991-4122-8C85-A0A6682B5E53}"/>
                </a:ext>
              </a:extLst>
            </p:cNvPr>
            <p:cNvSpPr/>
            <p:nvPr/>
          </p:nvSpPr>
          <p:spPr>
            <a:xfrm>
              <a:off x="5205413" y="1703823"/>
              <a:ext cx="4573366" cy="2141604"/>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20" name="Rechteck: abgerundete Ecken 19">
              <a:extLst>
                <a:ext uri="{FF2B5EF4-FFF2-40B4-BE49-F238E27FC236}">
                  <a16:creationId xmlns:a16="http://schemas.microsoft.com/office/drawing/2014/main" id="{2FE0E2BD-B38A-464E-BB77-12709F9D5338}"/>
                </a:ext>
              </a:extLst>
            </p:cNvPr>
            <p:cNvSpPr/>
            <p:nvPr/>
          </p:nvSpPr>
          <p:spPr>
            <a:xfrm>
              <a:off x="5782769" y="1512376"/>
              <a:ext cx="3478924" cy="360196"/>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1200" dirty="0">
                  <a:solidFill>
                    <a:sysClr val="windowText" lastClr="000000"/>
                  </a:solidFill>
                </a:rPr>
                <a:t>Ergebnisse präsentieren lassen</a:t>
              </a:r>
            </a:p>
          </p:txBody>
        </p:sp>
        <p:sp>
          <p:nvSpPr>
            <p:cNvPr id="21" name="Rechteck 20">
              <a:extLst>
                <a:ext uri="{FF2B5EF4-FFF2-40B4-BE49-F238E27FC236}">
                  <a16:creationId xmlns:a16="http://schemas.microsoft.com/office/drawing/2014/main" id="{AE766541-740A-4D08-A98D-92B9A5DAF842}"/>
                </a:ext>
              </a:extLst>
            </p:cNvPr>
            <p:cNvSpPr/>
            <p:nvPr/>
          </p:nvSpPr>
          <p:spPr>
            <a:xfrm>
              <a:off x="5537366" y="1959677"/>
              <a:ext cx="3929482" cy="1677382"/>
            </a:xfrm>
            <a:prstGeom prst="rect">
              <a:avLst/>
            </a:prstGeom>
          </p:spPr>
          <p:txBody>
            <a:bodyPr wrap="square">
              <a:spAutoFit/>
            </a:bodyPr>
            <a:lstStyle/>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Online-Teilnehmende rechnen am eigenen Tablet vor und teilen hierfür den Bildschirm.</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 Online-Teilnehmende plotten eine Funktion in einer Mathe-Software, um einen Zusammenhang herzustellen.</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Eine kleine Kamera ist fest auf die Tafel fokussiert, so dass das Tafelbild auch online gut wahrgenommen werden kann.</a:t>
              </a:r>
            </a:p>
          </p:txBody>
        </p:sp>
        <p:sp>
          <p:nvSpPr>
            <p:cNvPr id="22" name="Abgerundetes Rechteck 5">
              <a:extLst>
                <a:ext uri="{FF2B5EF4-FFF2-40B4-BE49-F238E27FC236}">
                  <a16:creationId xmlns:a16="http://schemas.microsoft.com/office/drawing/2014/main" id="{2E4429E0-4B1A-4E97-81D5-D3F22C9D09E1}"/>
                </a:ext>
              </a:extLst>
            </p:cNvPr>
            <p:cNvSpPr/>
            <p:nvPr/>
          </p:nvSpPr>
          <p:spPr>
            <a:xfrm>
              <a:off x="5265683" y="4352643"/>
              <a:ext cx="4513096" cy="216808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23" name="Rechteck: abgerundete Ecken 22">
              <a:extLst>
                <a:ext uri="{FF2B5EF4-FFF2-40B4-BE49-F238E27FC236}">
                  <a16:creationId xmlns:a16="http://schemas.microsoft.com/office/drawing/2014/main" id="{5D5C8CD4-522C-4431-8436-3AD9530E4630}"/>
                </a:ext>
              </a:extLst>
            </p:cNvPr>
            <p:cNvSpPr/>
            <p:nvPr/>
          </p:nvSpPr>
          <p:spPr>
            <a:xfrm>
              <a:off x="5782769" y="4172545"/>
              <a:ext cx="3478924" cy="360196"/>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1200" dirty="0">
                  <a:solidFill>
                    <a:sysClr val="windowText" lastClr="000000"/>
                  </a:solidFill>
                </a:rPr>
                <a:t>Rollen verteilen</a:t>
              </a:r>
            </a:p>
          </p:txBody>
        </p:sp>
        <p:sp>
          <p:nvSpPr>
            <p:cNvPr id="24" name="Rechteck 23">
              <a:extLst>
                <a:ext uri="{FF2B5EF4-FFF2-40B4-BE49-F238E27FC236}">
                  <a16:creationId xmlns:a16="http://schemas.microsoft.com/office/drawing/2014/main" id="{D8C2D0F1-86E5-4C04-87F5-71984FD1059A}"/>
                </a:ext>
              </a:extLst>
            </p:cNvPr>
            <p:cNvSpPr/>
            <p:nvPr/>
          </p:nvSpPr>
          <p:spPr>
            <a:xfrm>
              <a:off x="5580775" y="4597471"/>
              <a:ext cx="3886073" cy="1792798"/>
            </a:xfrm>
            <a:prstGeom prst="rect">
              <a:avLst/>
            </a:prstGeom>
          </p:spPr>
          <p:txBody>
            <a:bodyPr wrap="square">
              <a:spAutoFit/>
            </a:bodyPr>
            <a:lstStyle/>
            <a:p>
              <a:pPr>
                <a:spcAft>
                  <a:spcPts val="900"/>
                </a:spcAft>
              </a:pPr>
              <a:r>
                <a:rPr lang="de-DE" sz="1100" dirty="0">
                  <a:solidFill>
                    <a:schemeClr val="tx2"/>
                  </a:solidFill>
                  <a:latin typeface="Public Sans" pitchFamily="50" charset="0"/>
                </a:rPr>
                <a:t>Studierende teilen sich die Verantwortung für hybrides Konzept mit der Lehrperson, z.B.:</a:t>
              </a:r>
            </a:p>
            <a:p>
              <a:pPr marL="171450" indent="-171450">
                <a:spcAft>
                  <a:spcPts val="600"/>
                </a:spcAft>
                <a:buFont typeface="Wingdings" panose="05000000000000000000" pitchFamily="2" charset="2"/>
                <a:buChar char="v"/>
              </a:pPr>
              <a:r>
                <a:rPr lang="de-DE" sz="1100" dirty="0">
                  <a:solidFill>
                    <a:schemeClr val="tx2"/>
                  </a:solidFill>
                  <a:latin typeface="Public Sans" pitchFamily="50" charset="0"/>
                </a:rPr>
                <a:t>Moderationsrolle für den Chat </a:t>
              </a:r>
            </a:p>
            <a:p>
              <a:pPr marL="171450" indent="-171450">
                <a:spcAft>
                  <a:spcPts val="600"/>
                </a:spcAft>
                <a:buFont typeface="Wingdings" panose="05000000000000000000" pitchFamily="2" charset="2"/>
                <a:buChar char="v"/>
              </a:pPr>
              <a:r>
                <a:rPr lang="de-DE" sz="1100" dirty="0">
                  <a:solidFill>
                    <a:schemeClr val="tx2"/>
                  </a:solidFill>
                  <a:latin typeface="Public Sans" pitchFamily="50" charset="0"/>
                </a:rPr>
                <a:t>Botenrolle (gibt Online-Meldungen weiter)</a:t>
              </a:r>
            </a:p>
            <a:p>
              <a:pPr marL="171450" indent="-171450">
                <a:spcAft>
                  <a:spcPts val="600"/>
                </a:spcAft>
                <a:buFont typeface="Wingdings" panose="05000000000000000000" pitchFamily="2" charset="2"/>
                <a:buChar char="v"/>
              </a:pPr>
              <a:r>
                <a:rPr lang="de-DE" sz="1100" dirty="0" err="1">
                  <a:solidFill>
                    <a:schemeClr val="tx2"/>
                  </a:solidFill>
                  <a:latin typeface="Public Sans" pitchFamily="50" charset="0"/>
                </a:rPr>
                <a:t>Reminder</a:t>
              </a:r>
              <a:r>
                <a:rPr lang="de-DE" sz="1100" dirty="0">
                  <a:solidFill>
                    <a:schemeClr val="tx2"/>
                  </a:solidFill>
                  <a:latin typeface="Public Sans" pitchFamily="50" charset="0"/>
                </a:rPr>
                <a:t> (erinnert die Lehrperson z.B. daran, Fragen laut für die Online-Gruppe zu wiederholen)</a:t>
              </a:r>
            </a:p>
            <a:p>
              <a:pPr marL="171450" indent="-171450">
                <a:spcAft>
                  <a:spcPts val="600"/>
                </a:spcAft>
                <a:buFont typeface="Wingdings" panose="05000000000000000000" pitchFamily="2" charset="2"/>
                <a:buChar char="v"/>
              </a:pPr>
              <a:r>
                <a:rPr lang="de-DE" sz="1100" dirty="0">
                  <a:solidFill>
                    <a:schemeClr val="tx2"/>
                  </a:solidFill>
                  <a:latin typeface="Public Sans" pitchFamily="50" charset="0"/>
                </a:rPr>
                <a:t>Visualizer (stellt Zusammenhänge digital dar und teilt den Bildschirm)</a:t>
              </a:r>
            </a:p>
          </p:txBody>
        </p:sp>
        <p:pic>
          <p:nvPicPr>
            <p:cNvPr id="25" name="Grafik 24" descr="Glühbirne">
              <a:extLst>
                <a:ext uri="{FF2B5EF4-FFF2-40B4-BE49-F238E27FC236}">
                  <a16:creationId xmlns:a16="http://schemas.microsoft.com/office/drawing/2014/main" id="{A2F12356-AEBE-4ED2-A5BA-97B0B54A2A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9227" y="3762931"/>
              <a:ext cx="619220" cy="619220"/>
            </a:xfrm>
            <a:prstGeom prst="rect">
              <a:avLst/>
            </a:prstGeom>
          </p:spPr>
        </p:pic>
      </p:grpSp>
      <p:cxnSp>
        <p:nvCxnSpPr>
          <p:cNvPr id="6" name="Verbinder: gekrümmt 5">
            <a:extLst>
              <a:ext uri="{FF2B5EF4-FFF2-40B4-BE49-F238E27FC236}">
                <a16:creationId xmlns:a16="http://schemas.microsoft.com/office/drawing/2014/main" id="{D566CD83-CC50-48CD-8438-B993516DC691}"/>
              </a:ext>
            </a:extLst>
          </p:cNvPr>
          <p:cNvCxnSpPr>
            <a:cxnSpLocks/>
          </p:cNvCxnSpPr>
          <p:nvPr/>
        </p:nvCxnSpPr>
        <p:spPr>
          <a:xfrm>
            <a:off x="8674873" y="993913"/>
            <a:ext cx="578868" cy="102512"/>
          </a:xfrm>
          <a:prstGeom prst="curvedConnector3">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14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586E299-C177-405D-9FC7-0E0A65DE513B}"/>
              </a:ext>
            </a:extLst>
          </p:cNvPr>
          <p:cNvSpPr/>
          <p:nvPr/>
        </p:nvSpPr>
        <p:spPr>
          <a:xfrm>
            <a:off x="56456" y="66954"/>
            <a:ext cx="9793088" cy="62406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2"/>
                </a:solidFill>
                <a:latin typeface="Public Sans" pitchFamily="50" charset="0"/>
              </a:rPr>
              <a:t>SMART vorangehen</a:t>
            </a:r>
          </a:p>
        </p:txBody>
      </p:sp>
      <p:sp>
        <p:nvSpPr>
          <p:cNvPr id="18" name="Rechteck 17">
            <a:extLst>
              <a:ext uri="{FF2B5EF4-FFF2-40B4-BE49-F238E27FC236}">
                <a16:creationId xmlns:a16="http://schemas.microsoft.com/office/drawing/2014/main" id="{28182DC9-7B69-4BFF-8EA4-2FFBB0AE87D0}"/>
              </a:ext>
            </a:extLst>
          </p:cNvPr>
          <p:cNvSpPr/>
          <p:nvPr/>
        </p:nvSpPr>
        <p:spPr>
          <a:xfrm>
            <a:off x="57150" y="6238975"/>
            <a:ext cx="9771000" cy="546061"/>
          </a:xfrm>
          <a:prstGeom prst="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2"/>
                </a:solidFill>
                <a:latin typeface="Public Sans" pitchFamily="50" charset="0"/>
              </a:rPr>
              <a:t>Gratulation zu Ihren Ideen für ein neues hybrides Lehrkonzept und viel Erfolg bei der Umsetzung!</a:t>
            </a:r>
          </a:p>
        </p:txBody>
      </p:sp>
      <p:pic>
        <p:nvPicPr>
          <p:cNvPr id="14" name="Grafik 13">
            <a:extLst>
              <a:ext uri="{FF2B5EF4-FFF2-40B4-BE49-F238E27FC236}">
                <a16:creationId xmlns:a16="http://schemas.microsoft.com/office/drawing/2014/main" id="{7FC2E68E-DF1E-4766-B936-48503C38AB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32783">
            <a:off x="8910041" y="-84261"/>
            <a:ext cx="1032054" cy="1032054"/>
          </a:xfrm>
          <a:prstGeom prst="rect">
            <a:avLst/>
          </a:prstGeom>
        </p:spPr>
      </p:pic>
      <p:grpSp>
        <p:nvGrpSpPr>
          <p:cNvPr id="8" name="Gruppieren 7">
            <a:extLst>
              <a:ext uri="{FF2B5EF4-FFF2-40B4-BE49-F238E27FC236}">
                <a16:creationId xmlns:a16="http://schemas.microsoft.com/office/drawing/2014/main" id="{697D2A1F-1DE1-4B65-865F-869DAEB73FBB}"/>
              </a:ext>
            </a:extLst>
          </p:cNvPr>
          <p:cNvGrpSpPr/>
          <p:nvPr/>
        </p:nvGrpSpPr>
        <p:grpSpPr>
          <a:xfrm>
            <a:off x="21044" y="682481"/>
            <a:ext cx="9807106" cy="2566356"/>
            <a:chOff x="21044" y="682481"/>
            <a:chExt cx="9807106" cy="2566356"/>
          </a:xfrm>
        </p:grpSpPr>
        <p:sp>
          <p:nvSpPr>
            <p:cNvPr id="6" name="Abgerundetes Rechteck 5">
              <a:extLst>
                <a:ext uri="{FF2B5EF4-FFF2-40B4-BE49-F238E27FC236}">
                  <a16:creationId xmlns:a16="http://schemas.microsoft.com/office/drawing/2014/main" id="{B0E4CD17-94C2-4A65-9EC7-1023FC5A43EA}"/>
                </a:ext>
              </a:extLst>
            </p:cNvPr>
            <p:cNvSpPr/>
            <p:nvPr/>
          </p:nvSpPr>
          <p:spPr>
            <a:xfrm>
              <a:off x="57150" y="823502"/>
              <a:ext cx="4608513" cy="2425335"/>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5732" indent="-185732">
                <a:spcAft>
                  <a:spcPts val="1200"/>
                </a:spcAft>
                <a:buFont typeface="Wingdings" panose="05000000000000000000" pitchFamily="2" charset="2"/>
                <a:buChar char="v"/>
              </a:pPr>
              <a:r>
                <a:rPr lang="de-DE" sz="1100" dirty="0">
                  <a:solidFill>
                    <a:schemeClr val="tx2"/>
                  </a:solidFill>
                  <a:latin typeface="Public Sans" pitchFamily="50" charset="0"/>
                </a:rPr>
                <a:t>Was haben oder wissen Sie, das Ihnen helfen kann, die Lücken bei Kommunikation, Ressourcen und Rollen zu schließen, so dass die Lehrsituation wie oben beschrieben ablaufen kann? </a:t>
              </a:r>
            </a:p>
            <a:p>
              <a:pPr marL="185732" indent="-185732">
                <a:buFont typeface="Wingdings" panose="05000000000000000000" pitchFamily="2" charset="2"/>
                <a:buChar char="v"/>
              </a:pPr>
              <a:r>
                <a:rPr lang="de-DE" sz="1100" dirty="0">
                  <a:solidFill>
                    <a:schemeClr val="tx2"/>
                  </a:solidFill>
                  <a:latin typeface="Public Sans" pitchFamily="50" charset="0"/>
                </a:rPr>
                <a:t>Wer könnte etwas wissen bzw. haben, das Ihnen helfen würde (z.B. Kolleg*innen, LeKo-Team – Equipment-Verleih oder Beratung, …)? </a:t>
              </a:r>
            </a:p>
            <a:p>
              <a:pPr marL="185732" indent="-185732">
                <a:buFont typeface="Wingdings" panose="05000000000000000000" pitchFamily="2" charset="2"/>
                <a:buChar char="v"/>
              </a:pPr>
              <a:endParaRPr lang="de-DE" sz="1100" dirty="0">
                <a:solidFill>
                  <a:schemeClr val="tx2"/>
                </a:solidFill>
                <a:latin typeface="Public Sans" pitchFamily="50" charset="0"/>
              </a:endParaRPr>
            </a:p>
            <a:p>
              <a:pPr marL="185732" indent="-185732">
                <a:buFont typeface="Wingdings" panose="05000000000000000000" pitchFamily="2" charset="2"/>
                <a:buChar char="v"/>
              </a:pPr>
              <a:r>
                <a:rPr lang="de-DE" sz="1100" dirty="0">
                  <a:solidFill>
                    <a:schemeClr val="tx2"/>
                  </a:solidFill>
                  <a:latin typeface="Public Sans" pitchFamily="50" charset="0"/>
                </a:rPr>
                <a:t>Wie können Sie in Kontakt kommen?</a:t>
              </a:r>
            </a:p>
          </p:txBody>
        </p:sp>
        <p:sp>
          <p:nvSpPr>
            <p:cNvPr id="7" name="Textfeld 6">
              <a:extLst>
                <a:ext uri="{FF2B5EF4-FFF2-40B4-BE49-F238E27FC236}">
                  <a16:creationId xmlns:a16="http://schemas.microsoft.com/office/drawing/2014/main" id="{4F785709-AD60-48C8-9CCD-A3EC714EC71F}"/>
                </a:ext>
              </a:extLst>
            </p:cNvPr>
            <p:cNvSpPr txBox="1"/>
            <p:nvPr/>
          </p:nvSpPr>
          <p:spPr>
            <a:xfrm>
              <a:off x="868743" y="951370"/>
              <a:ext cx="3450386" cy="261610"/>
            </a:xfrm>
            <a:prstGeom prst="rect">
              <a:avLst/>
            </a:prstGeom>
            <a:noFill/>
          </p:spPr>
          <p:txBody>
            <a:bodyPr wrap="square" rtlCol="0">
              <a:spAutoFit/>
            </a:bodyPr>
            <a:lstStyle/>
            <a:p>
              <a:r>
                <a:rPr lang="de-DE" sz="1100" b="1" dirty="0">
                  <a:solidFill>
                    <a:schemeClr val="tx2"/>
                  </a:solidFill>
                  <a:latin typeface="Public Sans" pitchFamily="50" charset="0"/>
                </a:rPr>
                <a:t>Suchen Sie Unterstützung.</a:t>
              </a:r>
            </a:p>
          </p:txBody>
        </p:sp>
        <p:pic>
          <p:nvPicPr>
            <p:cNvPr id="4" name="Grafik 3">
              <a:extLst>
                <a:ext uri="{FF2B5EF4-FFF2-40B4-BE49-F238E27FC236}">
                  <a16:creationId xmlns:a16="http://schemas.microsoft.com/office/drawing/2014/main" id="{D66A4AD5-793B-4B0D-B63E-6613853B39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44" y="682481"/>
              <a:ext cx="717009" cy="717009"/>
            </a:xfrm>
            <a:prstGeom prst="rect">
              <a:avLst/>
            </a:prstGeom>
          </p:spPr>
        </p:pic>
        <p:sp>
          <p:nvSpPr>
            <p:cNvPr id="17" name="Abgerundetes Rechteck 5">
              <a:extLst>
                <a:ext uri="{FF2B5EF4-FFF2-40B4-BE49-F238E27FC236}">
                  <a16:creationId xmlns:a16="http://schemas.microsoft.com/office/drawing/2014/main" id="{D9D4AFE0-B493-4BAE-A0B9-F899A6E62129}"/>
                </a:ext>
              </a:extLst>
            </p:cNvPr>
            <p:cNvSpPr/>
            <p:nvPr/>
          </p:nvSpPr>
          <p:spPr>
            <a:xfrm>
              <a:off x="4773614" y="828662"/>
              <a:ext cx="5054536" cy="2417827"/>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spcAft>
                  <a:spcPts val="1200"/>
                </a:spcAft>
              </a:pPr>
              <a:endParaRPr lang="de-DE" sz="1100" dirty="0">
                <a:solidFill>
                  <a:schemeClr val="tx1"/>
                </a:solidFill>
                <a:latin typeface="Public Sans" pitchFamily="50" charset="0"/>
              </a:endParaRPr>
            </a:p>
          </p:txBody>
        </p:sp>
      </p:grpSp>
      <p:grpSp>
        <p:nvGrpSpPr>
          <p:cNvPr id="9" name="Gruppieren 8">
            <a:extLst>
              <a:ext uri="{FF2B5EF4-FFF2-40B4-BE49-F238E27FC236}">
                <a16:creationId xmlns:a16="http://schemas.microsoft.com/office/drawing/2014/main" id="{82660F65-F671-4D93-AA49-2F78A7E71264}"/>
              </a:ext>
            </a:extLst>
          </p:cNvPr>
          <p:cNvGrpSpPr/>
          <p:nvPr/>
        </p:nvGrpSpPr>
        <p:grpSpPr>
          <a:xfrm>
            <a:off x="-185499" y="3273040"/>
            <a:ext cx="10013648" cy="2819902"/>
            <a:chOff x="-185499" y="3273040"/>
            <a:chExt cx="10013648" cy="2819902"/>
          </a:xfrm>
        </p:grpSpPr>
        <p:sp>
          <p:nvSpPr>
            <p:cNvPr id="13" name="Abgerundetes Rechteck 2">
              <a:extLst>
                <a:ext uri="{FF2B5EF4-FFF2-40B4-BE49-F238E27FC236}">
                  <a16:creationId xmlns:a16="http://schemas.microsoft.com/office/drawing/2014/main" id="{C436CC04-A216-4BBB-A137-2711F42C0ADD}"/>
                </a:ext>
              </a:extLst>
            </p:cNvPr>
            <p:cNvSpPr/>
            <p:nvPr/>
          </p:nvSpPr>
          <p:spPr>
            <a:xfrm>
              <a:off x="56453" y="3371017"/>
              <a:ext cx="4609192" cy="2721925"/>
            </a:xfrm>
            <a:prstGeom prst="roundRect">
              <a:avLst>
                <a:gd name="adj" fmla="val 12864"/>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1450" indent="-171450">
                <a:spcAft>
                  <a:spcPts val="300"/>
                </a:spcAft>
                <a:buFont typeface="Wingdings" panose="05000000000000000000" pitchFamily="2" charset="2"/>
                <a:buChar char="v"/>
              </a:pPr>
              <a:endParaRPr lang="de-DE" sz="1400" b="1" dirty="0">
                <a:solidFill>
                  <a:schemeClr val="tx1"/>
                </a:solidFill>
                <a:latin typeface="Public Sans" pitchFamily="50" charset="0"/>
              </a:endParaRPr>
            </a:p>
            <a:p>
              <a:pPr marL="171450" indent="-171450">
                <a:spcAft>
                  <a:spcPts val="300"/>
                </a:spcAft>
                <a:buFont typeface="Wingdings" panose="05000000000000000000" pitchFamily="2" charset="2"/>
                <a:buChar char="v"/>
              </a:pPr>
              <a:endParaRPr lang="de-DE" sz="1400" b="1" dirty="0">
                <a:solidFill>
                  <a:schemeClr val="tx1"/>
                </a:solidFill>
                <a:latin typeface="Public Sans" pitchFamily="50" charset="0"/>
              </a:endParaRPr>
            </a:p>
            <a:p>
              <a:pPr marL="171450" indent="-171450">
                <a:spcAft>
                  <a:spcPts val="300"/>
                </a:spcAft>
                <a:buFont typeface="Wingdings" panose="05000000000000000000" pitchFamily="2" charset="2"/>
                <a:buChar char="v"/>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2"/>
                </a:solidFill>
                <a:latin typeface="Public Sans" pitchFamily="50" charset="0"/>
              </a:endParaRPr>
            </a:p>
            <a:p>
              <a:pPr marL="171450" indent="-171450">
                <a:spcAft>
                  <a:spcPts val="300"/>
                </a:spcAft>
                <a:buFont typeface="Wingdings" panose="05000000000000000000" pitchFamily="2" charset="2"/>
                <a:buChar char="v"/>
              </a:pPr>
              <a:r>
                <a:rPr lang="de-DE" sz="1400" b="1" dirty="0">
                  <a:solidFill>
                    <a:schemeClr val="tx2"/>
                  </a:solidFill>
                  <a:latin typeface="Public Sans" pitchFamily="50" charset="0"/>
                </a:rPr>
                <a:t>S</a:t>
              </a:r>
              <a:r>
                <a:rPr lang="de-DE" sz="1100" dirty="0">
                  <a:solidFill>
                    <a:schemeClr val="tx2"/>
                  </a:solidFill>
                  <a:latin typeface="Public Sans" pitchFamily="50" charset="0"/>
                </a:rPr>
                <a:t>pezifisch: Wie genau gehen Sie vor?</a:t>
              </a:r>
            </a:p>
            <a:p>
              <a:pPr marL="171450" indent="-171450">
                <a:spcAft>
                  <a:spcPts val="300"/>
                </a:spcAft>
                <a:buFont typeface="Wingdings" panose="05000000000000000000" pitchFamily="2" charset="2"/>
                <a:buChar char="v"/>
              </a:pPr>
              <a:r>
                <a:rPr lang="de-DE" sz="1400" b="1" dirty="0">
                  <a:solidFill>
                    <a:schemeClr val="tx2"/>
                  </a:solidFill>
                  <a:latin typeface="Public Sans" pitchFamily="50" charset="0"/>
                </a:rPr>
                <a:t>M</a:t>
              </a:r>
              <a:r>
                <a:rPr lang="de-DE" sz="1100" dirty="0">
                  <a:solidFill>
                    <a:schemeClr val="tx2"/>
                  </a:solidFill>
                  <a:latin typeface="Public Sans" pitchFamily="50" charset="0"/>
                </a:rPr>
                <a:t>essbar: Was genau erreichen Sie dadurch?</a:t>
              </a:r>
            </a:p>
            <a:p>
              <a:pPr marL="171450" indent="-171450">
                <a:spcAft>
                  <a:spcPts val="300"/>
                </a:spcAft>
                <a:buFont typeface="Wingdings" panose="05000000000000000000" pitchFamily="2" charset="2"/>
                <a:buChar char="v"/>
              </a:pPr>
              <a:r>
                <a:rPr lang="de-DE" sz="1400" b="1" dirty="0">
                  <a:solidFill>
                    <a:schemeClr val="tx2"/>
                  </a:solidFill>
                  <a:latin typeface="Public Sans" pitchFamily="50" charset="0"/>
                </a:rPr>
                <a:t>A</a:t>
              </a:r>
              <a:r>
                <a:rPr lang="de-DE" sz="1100" dirty="0">
                  <a:solidFill>
                    <a:schemeClr val="tx2"/>
                  </a:solidFill>
                  <a:latin typeface="Public Sans" pitchFamily="50" charset="0"/>
                </a:rPr>
                <a:t>ttraktiv: Was bringt Ihnen der jeweilige Schritt?</a:t>
              </a:r>
            </a:p>
            <a:p>
              <a:pPr marL="171450" indent="-171450">
                <a:spcAft>
                  <a:spcPts val="300"/>
                </a:spcAft>
                <a:buFont typeface="Wingdings" panose="05000000000000000000" pitchFamily="2" charset="2"/>
                <a:buChar char="v"/>
              </a:pPr>
              <a:r>
                <a:rPr lang="de-DE" sz="1400" b="1" dirty="0">
                  <a:solidFill>
                    <a:schemeClr val="tx2"/>
                  </a:solidFill>
                  <a:latin typeface="Public Sans" pitchFamily="50" charset="0"/>
                </a:rPr>
                <a:t>R</a:t>
              </a:r>
              <a:r>
                <a:rPr lang="de-DE" sz="1100" dirty="0">
                  <a:solidFill>
                    <a:schemeClr val="tx2"/>
                  </a:solidFill>
                  <a:latin typeface="Public Sans" pitchFamily="50" charset="0"/>
                </a:rPr>
                <a:t>ealistisch: Schaffen Sie es? …Wirklich?</a:t>
              </a:r>
            </a:p>
            <a:p>
              <a:pPr marL="171450" indent="-171450">
                <a:spcAft>
                  <a:spcPts val="300"/>
                </a:spcAft>
                <a:buFont typeface="Wingdings" panose="05000000000000000000" pitchFamily="2" charset="2"/>
                <a:buChar char="v"/>
              </a:pPr>
              <a:r>
                <a:rPr lang="de-DE" sz="1400" b="1" dirty="0">
                  <a:solidFill>
                    <a:schemeClr val="tx2"/>
                  </a:solidFill>
                  <a:latin typeface="Public Sans" pitchFamily="50" charset="0"/>
                </a:rPr>
                <a:t>T</a:t>
              </a:r>
              <a:r>
                <a:rPr lang="de-DE" sz="1100" dirty="0">
                  <a:solidFill>
                    <a:schemeClr val="tx2"/>
                  </a:solidFill>
                  <a:latin typeface="Public Sans" pitchFamily="50" charset="0"/>
                </a:rPr>
                <a:t>erminiert: …Bis wann?</a:t>
              </a:r>
            </a:p>
            <a:p>
              <a:pPr>
                <a:spcAft>
                  <a:spcPts val="300"/>
                </a:spcAft>
              </a:pPr>
              <a:endParaRPr lang="de-DE" sz="1100" dirty="0">
                <a:solidFill>
                  <a:schemeClr val="tx1"/>
                </a:solidFill>
                <a:latin typeface="Public Sans" pitchFamily="50" charset="0"/>
              </a:endParaRPr>
            </a:p>
          </p:txBody>
        </p:sp>
        <p:sp>
          <p:nvSpPr>
            <p:cNvPr id="5" name="Rechteck 4">
              <a:extLst>
                <a:ext uri="{FF2B5EF4-FFF2-40B4-BE49-F238E27FC236}">
                  <a16:creationId xmlns:a16="http://schemas.microsoft.com/office/drawing/2014/main" id="{9B9CCB49-ECBF-41CF-B0A8-FC15E79D649F}"/>
                </a:ext>
              </a:extLst>
            </p:cNvPr>
            <p:cNvSpPr/>
            <p:nvPr/>
          </p:nvSpPr>
          <p:spPr>
            <a:xfrm>
              <a:off x="868743" y="3538196"/>
              <a:ext cx="3279047" cy="600164"/>
            </a:xfrm>
            <a:prstGeom prst="rect">
              <a:avLst/>
            </a:prstGeom>
          </p:spPr>
          <p:txBody>
            <a:bodyPr wrap="square">
              <a:spAutoFit/>
            </a:bodyPr>
            <a:lstStyle/>
            <a:p>
              <a:r>
                <a:rPr lang="de-DE" sz="1100" b="1" dirty="0">
                  <a:solidFill>
                    <a:schemeClr val="tx2"/>
                  </a:solidFill>
                  <a:latin typeface="Public Sans" pitchFamily="50" charset="0"/>
                </a:rPr>
                <a:t>Wählen Sie Ihre konkreten nächsten Schritte aus und legen Sie fest,</a:t>
              </a:r>
            </a:p>
            <a:p>
              <a:r>
                <a:rPr lang="de-DE" sz="1100" b="1" dirty="0">
                  <a:solidFill>
                    <a:schemeClr val="tx2"/>
                  </a:solidFill>
                  <a:latin typeface="Public Sans" pitchFamily="50" charset="0"/>
                </a:rPr>
                <a:t>was als Nächstes zu tun ist…</a:t>
              </a:r>
            </a:p>
          </p:txBody>
        </p:sp>
        <p:pic>
          <p:nvPicPr>
            <p:cNvPr id="12" name="Grafik 11" descr="1F50E_color.png">
              <a:extLst>
                <a:ext uri="{FF2B5EF4-FFF2-40B4-BE49-F238E27FC236}">
                  <a16:creationId xmlns:a16="http://schemas.microsoft.com/office/drawing/2014/main" id="{5E79D356-C741-45A4-BA52-A6E98B9A9BEF}"/>
                </a:ext>
              </a:extLst>
            </p:cNvPr>
            <p:cNvPicPr>
              <a:picLocks noChangeAspect="1"/>
            </p:cNvPicPr>
            <p:nvPr/>
          </p:nvPicPr>
          <p:blipFill>
            <a:blip r:embed="rId4" cstate="print"/>
            <a:stretch>
              <a:fillRect/>
            </a:stretch>
          </p:blipFill>
          <p:spPr>
            <a:xfrm>
              <a:off x="-185499" y="3273040"/>
              <a:ext cx="1092385" cy="1092385"/>
            </a:xfrm>
            <a:prstGeom prst="rect">
              <a:avLst/>
            </a:prstGeom>
          </p:spPr>
        </p:pic>
        <p:sp>
          <p:nvSpPr>
            <p:cNvPr id="19" name="Abgerundetes Rechteck 5">
              <a:extLst>
                <a:ext uri="{FF2B5EF4-FFF2-40B4-BE49-F238E27FC236}">
                  <a16:creationId xmlns:a16="http://schemas.microsoft.com/office/drawing/2014/main" id="{61325479-ED0E-4941-BB12-8A2499C3F774}"/>
                </a:ext>
              </a:extLst>
            </p:cNvPr>
            <p:cNvSpPr/>
            <p:nvPr/>
          </p:nvSpPr>
          <p:spPr>
            <a:xfrm>
              <a:off x="4773613" y="3371018"/>
              <a:ext cx="5054536" cy="2721924"/>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spcAft>
                  <a:spcPts val="1200"/>
                </a:spcAft>
              </a:pPr>
              <a:endParaRPr lang="de-DE" sz="1100" dirty="0">
                <a:solidFill>
                  <a:schemeClr val="tx1"/>
                </a:solidFill>
                <a:latin typeface="Public Sans" pitchFamily="50" charset="0"/>
              </a:endParaRPr>
            </a:p>
          </p:txBody>
        </p:sp>
      </p:grpSp>
    </p:spTree>
    <p:extLst>
      <p:ext uri="{BB962C8B-B14F-4D97-AF65-F5344CB8AC3E}">
        <p14:creationId xmlns:p14="http://schemas.microsoft.com/office/powerpoint/2010/main" val="3698430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E07ED23-32F0-483D-9BEF-9998E4EB5882}"/>
              </a:ext>
            </a:extLst>
          </p:cNvPr>
          <p:cNvSpPr txBox="1"/>
          <p:nvPr/>
        </p:nvSpPr>
        <p:spPr>
          <a:xfrm>
            <a:off x="222635" y="5421371"/>
            <a:ext cx="9382541" cy="1169551"/>
          </a:xfrm>
          <a:prstGeom prst="rect">
            <a:avLst/>
          </a:prstGeom>
          <a:noFill/>
        </p:spPr>
        <p:txBody>
          <a:bodyPr wrap="square" rtlCol="0">
            <a:spAutoFit/>
          </a:bodyPr>
          <a:lstStyle/>
          <a:p>
            <a:r>
              <a:rPr lang="de-DE" sz="1000" dirty="0">
                <a:latin typeface="Open Sans" pitchFamily="2" charset="0"/>
                <a:ea typeface="Open Sans" pitchFamily="2" charset="0"/>
                <a:cs typeface="Open Sans" pitchFamily="2" charset="0"/>
              </a:rPr>
              <a:t>Dieses Werk wurde erstellt von: TH Nürnberg, Team Lehr- und Kompetenzentwicklung </a:t>
            </a:r>
          </a:p>
          <a:p>
            <a:endParaRPr lang="de-DE" sz="1000" dirty="0">
              <a:latin typeface="Open Sans" pitchFamily="2" charset="0"/>
              <a:ea typeface="Open Sans" pitchFamily="2" charset="0"/>
              <a:cs typeface="Open Sans" pitchFamily="2" charset="0"/>
            </a:endParaRPr>
          </a:p>
          <a:p>
            <a:r>
              <a:rPr lang="de-DE" sz="1000" dirty="0">
                <a:latin typeface="Open Sans" pitchFamily="2" charset="0"/>
                <a:ea typeface="Open Sans" pitchFamily="2" charset="0"/>
                <a:cs typeface="Open Sans" pitchFamily="2" charset="0"/>
              </a:rPr>
              <a:t>Es ist lizenziert unter einer </a:t>
            </a:r>
            <a:r>
              <a:rPr lang="de-DE" sz="1000" dirty="0">
                <a:latin typeface="Open Sans" pitchFamily="2" charset="0"/>
                <a:ea typeface="Open Sans" pitchFamily="2" charset="0"/>
                <a:cs typeface="Open Sans" pitchFamily="2" charset="0"/>
                <a:hlinkClick r:id="rId2"/>
              </a:rPr>
              <a:t>Creative Commons Namensnennung - Weitergabe unter gleichen Bedingungen 4.0 International Lizenz</a:t>
            </a:r>
            <a:r>
              <a:rPr lang="de-DE" sz="1000" dirty="0">
                <a:latin typeface="Open Sans" pitchFamily="2" charset="0"/>
                <a:ea typeface="Open Sans" pitchFamily="2" charset="0"/>
                <a:cs typeface="Open Sans" pitchFamily="2" charset="0"/>
              </a:rPr>
              <a:t>. </a:t>
            </a:r>
          </a:p>
          <a:p>
            <a:endParaRPr lang="de-DE" sz="1000" dirty="0">
              <a:latin typeface="Open Sans" pitchFamily="2" charset="0"/>
              <a:ea typeface="Open Sans" pitchFamily="2" charset="0"/>
              <a:cs typeface="Open Sans" pitchFamily="2" charset="0"/>
            </a:endParaRPr>
          </a:p>
          <a:p>
            <a:r>
              <a:rPr lang="de-DE" sz="1000" dirty="0">
                <a:latin typeface="Open Sans" pitchFamily="2" charset="0"/>
                <a:ea typeface="Open Sans" pitchFamily="2" charset="0"/>
                <a:cs typeface="Open Sans" pitchFamily="2" charset="0"/>
              </a:rPr>
              <a:t>Alle Emojis wurden von </a:t>
            </a:r>
            <a:r>
              <a:rPr lang="de-DE" sz="1000" dirty="0" err="1">
                <a:latin typeface="Open Sans" pitchFamily="2" charset="0"/>
                <a:ea typeface="Open Sans" pitchFamily="2" charset="0"/>
                <a:cs typeface="Open Sans" pitchFamily="2" charset="0"/>
              </a:rPr>
              <a:t>OpenMoji</a:t>
            </a:r>
            <a:r>
              <a:rPr lang="de-DE" sz="1000" dirty="0">
                <a:latin typeface="Open Sans" pitchFamily="2" charset="0"/>
                <a:ea typeface="Open Sans" pitchFamily="2" charset="0"/>
                <a:cs typeface="Open Sans" pitchFamily="2" charset="0"/>
              </a:rPr>
              <a:t> – </a:t>
            </a:r>
            <a:r>
              <a:rPr lang="de-DE" sz="1000" dirty="0" err="1">
                <a:latin typeface="Open Sans" pitchFamily="2" charset="0"/>
                <a:ea typeface="Open Sans" pitchFamily="2" charset="0"/>
                <a:cs typeface="Open Sans" pitchFamily="2" charset="0"/>
              </a:rPr>
              <a:t>the</a:t>
            </a:r>
            <a:r>
              <a:rPr lang="de-DE" sz="1000" dirty="0">
                <a:latin typeface="Open Sans" pitchFamily="2" charset="0"/>
                <a:ea typeface="Open Sans" pitchFamily="2" charset="0"/>
                <a:cs typeface="Open Sans" pitchFamily="2" charset="0"/>
              </a:rPr>
              <a:t> open-source </a:t>
            </a:r>
            <a:r>
              <a:rPr lang="de-DE" sz="1000" dirty="0" err="1">
                <a:latin typeface="Open Sans" pitchFamily="2" charset="0"/>
                <a:ea typeface="Open Sans" pitchFamily="2" charset="0"/>
                <a:cs typeface="Open Sans" pitchFamily="2" charset="0"/>
              </a:rPr>
              <a:t>emoji</a:t>
            </a:r>
            <a:r>
              <a:rPr lang="de-DE" sz="1000" dirty="0">
                <a:latin typeface="Open Sans" pitchFamily="2" charset="0"/>
                <a:ea typeface="Open Sans" pitchFamily="2" charset="0"/>
                <a:cs typeface="Open Sans" pitchFamily="2" charset="0"/>
              </a:rPr>
              <a:t> and </a:t>
            </a:r>
            <a:r>
              <a:rPr lang="de-DE" sz="1000" dirty="0" err="1">
                <a:latin typeface="Open Sans" pitchFamily="2" charset="0"/>
                <a:ea typeface="Open Sans" pitchFamily="2" charset="0"/>
                <a:cs typeface="Open Sans" pitchFamily="2" charset="0"/>
              </a:rPr>
              <a:t>icon</a:t>
            </a:r>
            <a:r>
              <a:rPr lang="de-DE" sz="1000" dirty="0">
                <a:latin typeface="Open Sans" pitchFamily="2" charset="0"/>
                <a:ea typeface="Open Sans" pitchFamily="2" charset="0"/>
                <a:cs typeface="Open Sans" pitchFamily="2" charset="0"/>
              </a:rPr>
              <a:t> </a:t>
            </a:r>
            <a:r>
              <a:rPr lang="de-DE" sz="1000" dirty="0" err="1">
                <a:latin typeface="Open Sans" pitchFamily="2" charset="0"/>
                <a:ea typeface="Open Sans" pitchFamily="2" charset="0"/>
                <a:cs typeface="Open Sans" pitchFamily="2" charset="0"/>
              </a:rPr>
              <a:t>project</a:t>
            </a:r>
            <a:r>
              <a:rPr lang="de-DE" sz="1000" dirty="0">
                <a:latin typeface="Open Sans" pitchFamily="2" charset="0"/>
                <a:ea typeface="Open Sans" pitchFamily="2" charset="0"/>
                <a:cs typeface="Open Sans" pitchFamily="2" charset="0"/>
              </a:rPr>
              <a:t>, Lizenz CC BY-SA 4.0 Int. gestaltet.</a:t>
            </a:r>
          </a:p>
          <a:p>
            <a:endParaRPr lang="de-DE" sz="1000" dirty="0">
              <a:latin typeface="Open Sans" pitchFamily="2" charset="0"/>
              <a:ea typeface="Open Sans" pitchFamily="2" charset="0"/>
              <a:cs typeface="Open Sans" pitchFamily="2" charset="0"/>
            </a:endParaRPr>
          </a:p>
          <a:p>
            <a:r>
              <a:rPr lang="de-DE" sz="1000" dirty="0">
                <a:latin typeface="Open Sans" pitchFamily="2" charset="0"/>
                <a:ea typeface="Open Sans" pitchFamily="2" charset="0"/>
                <a:cs typeface="Open Sans" pitchFamily="2" charset="0"/>
              </a:rPr>
              <a:t>Die Skizzen stammen von Kerstin Heinz, Lizenz CC BY-SA 4.0 Int.</a:t>
            </a:r>
          </a:p>
        </p:txBody>
      </p:sp>
      <p:pic>
        <p:nvPicPr>
          <p:cNvPr id="3" name="Grafik 2">
            <a:extLst>
              <a:ext uri="{FF2B5EF4-FFF2-40B4-BE49-F238E27FC236}">
                <a16:creationId xmlns:a16="http://schemas.microsoft.com/office/drawing/2014/main" id="{88DF4F77-2D38-495F-8F87-5EAF08479EF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9693" y="4917315"/>
            <a:ext cx="986819" cy="368504"/>
          </a:xfrm>
          <a:prstGeom prst="rect">
            <a:avLst/>
          </a:prstGeom>
          <a:noFill/>
          <a:ln>
            <a:noFill/>
          </a:ln>
        </p:spPr>
      </p:pic>
    </p:spTree>
    <p:extLst>
      <p:ext uri="{BB962C8B-B14F-4D97-AF65-F5344CB8AC3E}">
        <p14:creationId xmlns:p14="http://schemas.microsoft.com/office/powerpoint/2010/main" val="2640999562"/>
      </p:ext>
    </p:extLst>
  </p:cSld>
  <p:clrMapOvr>
    <a:masterClrMapping/>
  </p:clrMapOvr>
</p:sld>
</file>

<file path=ppt/theme/theme1.xml><?xml version="1.0" encoding="utf-8"?>
<a:theme xmlns:a="http://schemas.openxmlformats.org/drawingml/2006/main" name="Office">
  <a:themeElements>
    <a:clrScheme name="Benutzerdefiniert 2">
      <a:dk1>
        <a:srgbClr val="16283D"/>
      </a:dk1>
      <a:lt1>
        <a:sysClr val="window" lastClr="FFFFFF"/>
      </a:lt1>
      <a:dk2>
        <a:srgbClr val="000000"/>
      </a:dk2>
      <a:lt2>
        <a:srgbClr val="E7E6E6"/>
      </a:lt2>
      <a:accent1>
        <a:srgbClr val="C72426"/>
      </a:accent1>
      <a:accent2>
        <a:srgbClr val="16283D"/>
      </a:accent2>
      <a:accent3>
        <a:srgbClr val="D6EAF5"/>
      </a:accent3>
      <a:accent4>
        <a:srgbClr val="FFE763"/>
      </a:accent4>
      <a:accent5>
        <a:srgbClr val="603F80"/>
      </a:accent5>
      <a:accent6>
        <a:srgbClr val="83AC54"/>
      </a:accent6>
      <a:hlink>
        <a:srgbClr val="2D87B8"/>
      </a:hlink>
      <a:folHlink>
        <a:srgbClr val="B1D7EB"/>
      </a:folHlink>
    </a:clrScheme>
    <a:fontScheme name="TH Nürnberg OHM">
      <a:majorFont>
        <a:latin typeface="Public Sans ExtraBold"/>
        <a:ea typeface=""/>
        <a:cs typeface=""/>
      </a:majorFont>
      <a:minorFont>
        <a:latin typeface="Public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normAutofit/>
      </a:bodyPr>
      <a:lstStyle>
        <a:defPPr algn="ctr">
          <a:defRPr sz="24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3-02-22 Präsentationsvorlage - Kopie.potx" id="{B0D07936-725D-4CD1-A297-760B5C13FA30}" vid="{E93DF1DA-F3D8-42D9-B96E-9A8FB9047E3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THN_Vorlage_Präsentation</Template>
  <TotalTime>0</TotalTime>
  <Words>1301</Words>
  <Application>Microsoft Office PowerPoint</Application>
  <PresentationFormat>A4-Papier (210 x 297 mm)</PresentationFormat>
  <Paragraphs>138</Paragraphs>
  <Slides>9</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9</vt:i4>
      </vt:variant>
    </vt:vector>
  </HeadingPairs>
  <TitlesOfParts>
    <vt:vector size="17" baseType="lpstr">
      <vt:lpstr>Arial</vt:lpstr>
      <vt:lpstr>Calibri</vt:lpstr>
      <vt:lpstr>Open Sans</vt:lpstr>
      <vt:lpstr>Public Sans</vt:lpstr>
      <vt:lpstr>Public Sans ExtraBold</vt:lpstr>
      <vt:lpstr>Public Sans Medium</vt:lpstr>
      <vt:lpstr>Wingdings</vt:lpstr>
      <vt:lpstr>Office</vt:lpstr>
      <vt:lpstr>Meine hybride Lehrveranstaltung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Meissner, Barbara</dc:creator>
  <cp:lastModifiedBy>Meissner, Barbara</cp:lastModifiedBy>
  <cp:revision>37</cp:revision>
  <dcterms:created xsi:type="dcterms:W3CDTF">2023-07-27T08:19:13Z</dcterms:created>
  <dcterms:modified xsi:type="dcterms:W3CDTF">2024-03-28T14:28:32Z</dcterms:modified>
</cp:coreProperties>
</file>