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9" r:id="rId2"/>
    <p:sldId id="281" r:id="rId3"/>
    <p:sldId id="283" r:id="rId4"/>
    <p:sldId id="256" r:id="rId5"/>
    <p:sldId id="785" r:id="rId6"/>
    <p:sldId id="786" r:id="rId7"/>
    <p:sldId id="794" r:id="rId8"/>
    <p:sldId id="787" r:id="rId9"/>
    <p:sldId id="788" r:id="rId10"/>
    <p:sldId id="789" r:id="rId11"/>
    <p:sldId id="790" r:id="rId12"/>
    <p:sldId id="791" r:id="rId13"/>
    <p:sldId id="792" r:id="rId14"/>
    <p:sldId id="793" r:id="rId15"/>
    <p:sldId id="795" r:id="rId16"/>
    <p:sldId id="796" r:id="rId17"/>
    <p:sldId id="800" r:id="rId18"/>
    <p:sldId id="799" r:id="rId19"/>
    <p:sldId id="798" r:id="rId20"/>
    <p:sldId id="802" r:id="rId21"/>
    <p:sldId id="801" r:id="rId22"/>
    <p:sldId id="804" r:id="rId23"/>
    <p:sldId id="808" r:id="rId24"/>
    <p:sldId id="810" r:id="rId25"/>
    <p:sldId id="811" r:id="rId26"/>
    <p:sldId id="813" r:id="rId27"/>
    <p:sldId id="812" r:id="rId28"/>
    <p:sldId id="814" r:id="rId29"/>
    <p:sldId id="815" r:id="rId30"/>
    <p:sldId id="816" r:id="rId31"/>
    <p:sldId id="282" r:id="rId32"/>
    <p:sldId id="284" r:id="rId33"/>
    <p:sldId id="805" r:id="rId34"/>
    <p:sldId id="807" r:id="rId35"/>
    <p:sldId id="311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23D11A-1DF6-EE6B-4EF2-11716DE30A45}" name="Romina Dertscheny-Schwarz" initials="RDS" userId="S::dertscheny-schwarz@eworks-gmbh.de::bf7a6196-0876-49c8-aa05-96405fe9696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mler, Christina" initials="ra" lastIdx="3" clrIdx="0">
    <p:extLst>
      <p:ext uri="{19B8F6BF-5375-455C-9EA6-DF929625EA0E}">
        <p15:presenceInfo xmlns:p15="http://schemas.microsoft.com/office/powerpoint/2012/main" userId="Rammler, Christina" providerId="None"/>
      </p:ext>
    </p:extLst>
  </p:cmAuthor>
  <p:cmAuthor id="2" name="rammlerch" initials="r" lastIdx="1" clrIdx="1">
    <p:extLst>
      <p:ext uri="{19B8F6BF-5375-455C-9EA6-DF929625EA0E}">
        <p15:presenceInfo xmlns:p15="http://schemas.microsoft.com/office/powerpoint/2012/main" userId="S-1-5-21-899779256-1494818764-2119700645-853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2426"/>
    <a:srgbClr val="16283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7949" autoAdjust="0"/>
  </p:normalViewPr>
  <p:slideViewPr>
    <p:cSldViewPr snapToGrid="0" showGuides="1">
      <p:cViewPr varScale="1">
        <p:scale>
          <a:sx n="111" d="100"/>
          <a:sy n="111" d="100"/>
        </p:scale>
        <p:origin x="6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BFF51-2098-4D5A-94F9-58B977AD4BE2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664C4-E931-43C8-BC1C-83625EAB2A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671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664C4-E931-43C8-BC1C-83625EAB2A7A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6625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664C4-E931-43C8-BC1C-83625EAB2A7A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15360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664C4-E931-43C8-BC1C-83625EAB2A7A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651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664C4-E931-43C8-BC1C-83625EAB2A7A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3727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664C4-E931-43C8-BC1C-83625EAB2A7A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486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9664C4-E931-43C8-BC1C-83625EAB2A7A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69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73DD71F-F627-E252-D236-A435D6E7B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226800"/>
            <a:ext cx="2161036" cy="53035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D2F2999-1E71-B531-4878-5469A20D20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7188" y="2539683"/>
            <a:ext cx="8456400" cy="2387600"/>
          </a:xfrm>
        </p:spPr>
        <p:txBody>
          <a:bodyPr anchor="b"/>
          <a:lstStyle>
            <a:lvl1pPr algn="l">
              <a:lnSpc>
                <a:spcPts val="8800"/>
              </a:lnSpc>
              <a:defRPr sz="8600"/>
            </a:lvl1pPr>
          </a:lstStyle>
          <a:p>
            <a:r>
              <a:rPr lang="de-DE" dirty="0"/>
              <a:t>Titel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3" name="omega">
            <a:extLst>
              <a:ext uri="{FF2B5EF4-FFF2-40B4-BE49-F238E27FC236}">
                <a16:creationId xmlns:a16="http://schemas.microsoft.com/office/drawing/2014/main" id="{64602DA8-F54E-2EFA-E5E8-6EF92CA495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12018" t="5459" r="26728" b="7828"/>
          <a:stretch/>
        </p:blipFill>
        <p:spPr>
          <a:xfrm>
            <a:off x="4831492" y="0"/>
            <a:ext cx="73605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66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B7EBB088-51C6-A0C7-581F-AADFB085DD75}"/>
              </a:ext>
            </a:extLst>
          </p:cNvPr>
          <p:cNvSpPr/>
          <p:nvPr userDrawn="1"/>
        </p:nvSpPr>
        <p:spPr>
          <a:xfrm>
            <a:off x="0" y="0"/>
            <a:ext cx="9509760" cy="6535153"/>
          </a:xfrm>
          <a:prstGeom prst="rect">
            <a:avLst/>
          </a:prstGeom>
          <a:gradFill>
            <a:gsLst>
              <a:gs pos="9000">
                <a:schemeClr val="bg1"/>
              </a:gs>
              <a:gs pos="49000">
                <a:schemeClr val="bg1">
                  <a:alpha val="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2F2999-1E71-B531-4878-5469A20D20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7188" y="2539683"/>
            <a:ext cx="8456400" cy="2387600"/>
          </a:xfrm>
        </p:spPr>
        <p:txBody>
          <a:bodyPr anchor="b"/>
          <a:lstStyle>
            <a:lvl1pPr algn="l">
              <a:lnSpc>
                <a:spcPts val="8800"/>
              </a:lnSpc>
              <a:defRPr sz="8600"/>
            </a:lvl1pPr>
          </a:lstStyle>
          <a:p>
            <a:r>
              <a:rPr lang="de-DE" dirty="0"/>
              <a:t>Titel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73DD71F-F627-E252-D236-A435D6E7B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226800"/>
            <a:ext cx="2161036" cy="53035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5C09D64-ED77-42C6-AB99-18F2BC2A25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708" y="1958607"/>
            <a:ext cx="1800000" cy="1800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E3ED29C-91F1-4DD4-A6CB-620327AE62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760" y="1958400"/>
            <a:ext cx="1800000" cy="1800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577ABA4-93E0-4A76-84C8-C077B62ACE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8" t="7218" r="4062" b="7218"/>
          <a:stretch/>
        </p:blipFill>
        <p:spPr>
          <a:xfrm>
            <a:off x="7184708" y="4246880"/>
            <a:ext cx="1866402" cy="1800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E7169C1-2EF0-474E-8917-B1307B8AEF3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760" y="424688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7183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rot mit Bildplatzhal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F15C5735-14A2-5472-0518-FFF8D2B6817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3200" cy="6858000"/>
          </a:xfrm>
        </p:spPr>
        <p:txBody>
          <a:bodyPr anchor="ctr"/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D2F2999-1E71-B531-4878-5469A20D20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7188" y="3756211"/>
            <a:ext cx="8456400" cy="1171071"/>
          </a:xfrm>
        </p:spPr>
        <p:txBody>
          <a:bodyPr anchor="b"/>
          <a:lstStyle>
            <a:lvl1pPr algn="l">
              <a:lnSpc>
                <a:spcPts val="8800"/>
              </a:lnSpc>
              <a:defRPr sz="8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4" name="Grafik 3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4CF58DF2-554F-F3A5-4A77-5B6C5E3A57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226800"/>
            <a:ext cx="2154940" cy="52425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5B3123D-BD83-4B51-B692-CFE97BF30D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200" y="4262400"/>
            <a:ext cx="1800000" cy="1800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7466408-DE58-4516-A545-D521956C18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8" t="7430" r="7949" b="7622"/>
          <a:stretch/>
        </p:blipFill>
        <p:spPr>
          <a:xfrm>
            <a:off x="7185600" y="4262400"/>
            <a:ext cx="1782060" cy="180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93D6F8A-ECB4-41BB-B005-9C3244E505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600" y="1958400"/>
            <a:ext cx="1800000" cy="180000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B1AEF0D-2A51-48BA-AF18-16DE67AA0A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200" y="1958400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75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solidFill>
          <a:srgbClr val="1628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07B72B8-99D7-4C8E-8D2F-676DF4A4EC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976182-554C-40F7-82B0-574B69EB95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Grafik 4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C6503A13-BC56-486B-AEB6-D236366ED4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8" y="226800"/>
            <a:ext cx="2154940" cy="524257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C491B172-AA64-42CC-9A82-D50D84088D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7188" y="3756211"/>
            <a:ext cx="8456400" cy="1171071"/>
          </a:xfrm>
        </p:spPr>
        <p:txBody>
          <a:bodyPr anchor="b"/>
          <a:lstStyle>
            <a:lvl1pPr algn="l">
              <a:lnSpc>
                <a:spcPts val="8800"/>
              </a:lnSpc>
              <a:defRPr sz="8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9AE5759-457F-43FC-9A1A-31776AF88A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200" y="4262400"/>
            <a:ext cx="1800000" cy="180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CF2DFA5-8C01-487E-A14E-FAFBAF761A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1200" y="1958400"/>
            <a:ext cx="1800000" cy="180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054A331-FD88-4D37-AD29-10F036045E5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600" y="1958400"/>
            <a:ext cx="1800000" cy="1800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47C2567-60B9-42AC-8594-BCF2F0C48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" t="7056" r="6866" b="7995"/>
          <a:stretch/>
        </p:blipFill>
        <p:spPr>
          <a:xfrm>
            <a:off x="7185600" y="4262400"/>
            <a:ext cx="1800000" cy="178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50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F07878-63EA-3977-B314-9A8C22E2C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11471638" cy="52934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581A20-C1DF-C740-F432-48F016C1A79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  <a:lvl6pPr marL="900000">
              <a:lnSpc>
                <a:spcPts val="1920"/>
              </a:lnSpc>
              <a:defRPr sz="1400"/>
            </a:lvl6pPr>
            <a:lvl7pPr marL="1116000">
              <a:lnSpc>
                <a:spcPts val="1920"/>
              </a:lnSpc>
              <a:defRPr sz="1400"/>
            </a:lvl7pPr>
          </a:lstStyle>
          <a:p>
            <a:pPr lvl="0"/>
            <a:r>
              <a:rPr lang="de-DE" dirty="0"/>
              <a:t>Textinhalt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73C70CF-3387-2970-C095-085C3B4D22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64000"/>
            <a:ext cx="11473200" cy="378000"/>
          </a:xfrm>
        </p:spPr>
        <p:txBody>
          <a:bodyPr>
            <a:noAutofit/>
          </a:bodyPr>
          <a:lstStyle>
            <a:lvl1pPr marL="0" indent="0">
              <a:lnSpc>
                <a:spcPts val="2900"/>
              </a:lnSpc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7857D49-53B5-0925-D270-F58A02A557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77E45D-EA94-2A05-1E5F-FB39AFC9399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4ED61F9-A129-0FDE-2F50-65CB13897B7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12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F07878-63EA-3977-B314-9A8C22E2C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11471638" cy="52934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581A20-C1DF-C740-F432-48F016C1A79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0000" y="1797050"/>
            <a:ext cx="11471638" cy="44391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Textinhalt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B48314-5880-B59F-70F1-0E27E9BF31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EB0A72-FBC9-69D3-72A5-A1A61E01E9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696324-603F-BB54-E949-1487348E0A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3302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groß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F6C5E33-7F21-3936-C96B-D7B71F8707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73C70CF-3387-2970-C095-085C3B4D22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803880"/>
            <a:ext cx="11473200" cy="378000"/>
          </a:xfrm>
        </p:spPr>
        <p:txBody>
          <a:bodyPr>
            <a:noAutofit/>
          </a:bodyPr>
          <a:lstStyle>
            <a:lvl1pPr marL="0" indent="0">
              <a:lnSpc>
                <a:spcPts val="2900"/>
              </a:lnSpc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Titel 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11B9E05-1F66-40E4-8A0B-8DDA6922BA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0000" y="1280160"/>
            <a:ext cx="11471638" cy="495604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Textinhalt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40A4FBD-9399-2025-DF41-844B204F11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B86E67E-6149-2180-D86F-DCFF7F815FC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9539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F07878-63EA-3977-B314-9A8C22E2C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11471638" cy="52934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581A20-C1DF-C740-F432-48F016C1A79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0000" y="2556001"/>
            <a:ext cx="5567834" cy="36802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Textinhalt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C18DFBE-D824-4B92-7420-A11062A353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F6C5E33-7F21-3936-C96B-D7B71F8707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773C70CF-3387-2970-C095-085C3B4D22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64000"/>
            <a:ext cx="5569200" cy="378000"/>
          </a:xfrm>
        </p:spPr>
        <p:txBody>
          <a:bodyPr>
            <a:noAutofit/>
          </a:bodyPr>
          <a:lstStyle>
            <a:lvl1pPr marL="0" indent="0">
              <a:lnSpc>
                <a:spcPts val="2900"/>
              </a:lnSpc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D5771E45-57C3-2620-B432-B601CECEE52E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000" y="2556001"/>
            <a:ext cx="5569200" cy="36802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Textinhalt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Textplatzhalter 11">
            <a:extLst>
              <a:ext uri="{FF2B5EF4-FFF2-40B4-BE49-F238E27FC236}">
                <a16:creationId xmlns:a16="http://schemas.microsoft.com/office/drawing/2014/main" id="{BABC1A0F-91CF-DFD6-1F8A-E6C2A5DF22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4000" y="1764000"/>
            <a:ext cx="5569200" cy="378000"/>
          </a:xfrm>
        </p:spPr>
        <p:txBody>
          <a:bodyPr>
            <a:noAutofit/>
          </a:bodyPr>
          <a:lstStyle>
            <a:lvl1pPr marL="0" indent="0">
              <a:lnSpc>
                <a:spcPts val="2900"/>
              </a:lnSpc>
              <a:buNone/>
              <a:defRPr sz="2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661DFCB-8103-CC1D-E336-E8B3816EF7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63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ClipAr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F07878-63EA-3977-B314-9A8C22E2C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8" y="1057568"/>
            <a:ext cx="4644000" cy="529343"/>
          </a:xfrm>
        </p:spPr>
        <p:txBody>
          <a:bodyPr anchor="t"/>
          <a:lstStyle>
            <a:lvl1pPr>
              <a:defRPr/>
            </a:lvl1pPr>
          </a:lstStyle>
          <a:p>
            <a:r>
              <a:rPr lang="de-DE" dirty="0"/>
              <a:t>Titel bearbeiten (zweizeilig)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581A20-C1DF-C740-F432-48F016C1A79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0000" y="2556001"/>
            <a:ext cx="4644000" cy="36802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Textinhalt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6FEB295-B9E9-46BA-EE53-47FF12B40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09200" y="332209"/>
            <a:ext cx="6624000" cy="5904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D45CD1F-EA7D-98A3-6B43-67BDEAACCB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42CFC6-A2F3-0CEB-58F0-7304B6A3025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362378C-8DD8-C152-F6CC-ED005931429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6135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F07878-63EA-3977-B314-9A8C22E2C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1080000"/>
            <a:ext cx="11471638" cy="52934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bearbeiten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01711F5-F1B0-35F1-0DA8-434EB3E579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823C215-FBCC-4133-9718-CDB5059618F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017321A5-3E52-01A4-A7FF-6083C229B57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3679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Inhalt,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581A20-C1DF-C740-F432-48F016C1A79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0000" y="1076325"/>
            <a:ext cx="11471638" cy="515988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/>
              <a:t>Textinhalt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B48314-5880-B59F-70F1-0E27E9BF31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EB0A72-FBC9-69D3-72A5-A1A61E01E9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696324-603F-BB54-E949-1487348E0A9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010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folie dunkel (mit Untertitel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ABEB4-2C14-6FDA-C403-054743E55D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065592"/>
            <a:ext cx="10515600" cy="1500187"/>
          </a:xfrm>
        </p:spPr>
        <p:txBody>
          <a:bodyPr anchor="b"/>
          <a:lstStyle>
            <a:lvl1pPr algn="ctr">
              <a:lnSpc>
                <a:spcPts val="55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des Kapitels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A5DBA6-B732-E2DA-F1F0-78337924C86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022535"/>
            <a:ext cx="10515600" cy="750633"/>
          </a:xfrm>
        </p:spPr>
        <p:txBody>
          <a:bodyPr>
            <a:noAutofit/>
          </a:bodyPr>
          <a:lstStyle>
            <a:lvl1pPr marL="0" indent="0" algn="ctr">
              <a:lnSpc>
                <a:spcPts val="2900"/>
              </a:lnSpc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Untertitel des Kapitels  bearbeiten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450C514-37F6-908E-490C-63EB35F46A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E4B733B-1F6B-8A69-7F81-CFC2D40BAF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36CA629-3B13-A412-E161-464798FF03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5489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folie rot (mit Untertitel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ABEB4-2C14-6FDA-C403-054743E55D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065592"/>
            <a:ext cx="10515600" cy="1500187"/>
          </a:xfrm>
        </p:spPr>
        <p:txBody>
          <a:bodyPr anchor="b"/>
          <a:lstStyle>
            <a:lvl1pPr algn="ctr">
              <a:lnSpc>
                <a:spcPts val="55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des Kapitels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A5DBA6-B732-E2DA-F1F0-78337924C86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022535"/>
            <a:ext cx="10515600" cy="750633"/>
          </a:xfrm>
        </p:spPr>
        <p:txBody>
          <a:bodyPr>
            <a:noAutofit/>
          </a:bodyPr>
          <a:lstStyle>
            <a:lvl1pPr marL="0" indent="0" algn="ctr">
              <a:lnSpc>
                <a:spcPts val="2900"/>
              </a:lnSpc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Untertitel des Kapitels  bearbeiten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450C514-37F6-908E-490C-63EB35F46A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1E4B733B-1F6B-8A69-7F81-CFC2D40BAF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936CA629-3B13-A412-E161-464798FF03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5531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folie hell (mit Unter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ABEB4-2C14-6FDA-C403-054743E55D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065592"/>
            <a:ext cx="10515600" cy="1500187"/>
          </a:xfrm>
        </p:spPr>
        <p:txBody>
          <a:bodyPr anchor="b"/>
          <a:lstStyle>
            <a:lvl1pPr algn="ctr">
              <a:lnSpc>
                <a:spcPts val="5500"/>
              </a:lnSpc>
              <a:defRPr sz="5400"/>
            </a:lvl1pPr>
          </a:lstStyle>
          <a:p>
            <a:r>
              <a:rPr lang="de-DE" dirty="0"/>
              <a:t>Titel des Kapitels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A5DBA6-B732-E2DA-F1F0-78337924C86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022535"/>
            <a:ext cx="10515600" cy="750633"/>
          </a:xfrm>
        </p:spPr>
        <p:txBody>
          <a:bodyPr>
            <a:noAutofit/>
          </a:bodyPr>
          <a:lstStyle>
            <a:lvl1pPr marL="0" indent="0" algn="ctr">
              <a:lnSpc>
                <a:spcPts val="2900"/>
              </a:lnSpc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Untertitel des Kapitels  bearbeiten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0E719CB-ABD2-604E-E2C1-FE33369B23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D4D102-E57D-60D1-A9BA-C5ADD9B548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C1F6E8-65B4-E85A-A4E6-9DACEC5E09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6434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folie rot (ohne Unter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ABEB4-2C14-6FDA-C403-054743E55D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866869"/>
            <a:ext cx="10515600" cy="1500187"/>
          </a:xfrm>
        </p:spPr>
        <p:txBody>
          <a:bodyPr anchor="ctr"/>
          <a:lstStyle>
            <a:lvl1pPr algn="ctr">
              <a:lnSpc>
                <a:spcPts val="5500"/>
              </a:lnSpc>
              <a:defRPr sz="5400"/>
            </a:lvl1pPr>
          </a:lstStyle>
          <a:p>
            <a:r>
              <a:rPr lang="de-DE" dirty="0"/>
              <a:t>Titel des Kapitels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5CA9B2D-E479-95B4-D25C-CA3ABB0A27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6A4EB1-9AA0-00D1-1FED-C3451A4938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81890F5-472F-80A0-C435-498C3E6B55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712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folie dunkelblau (ohne Unter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ABEB4-2C14-6FDA-C403-054743E55D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2866869"/>
            <a:ext cx="10515600" cy="1500187"/>
          </a:xfrm>
        </p:spPr>
        <p:txBody>
          <a:bodyPr anchor="ctr"/>
          <a:lstStyle>
            <a:lvl1pPr algn="ctr">
              <a:lnSpc>
                <a:spcPts val="55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 des Kapitels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E1BC914-CDBC-77D0-6C50-7F61587F81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295200"/>
            <a:ext cx="684000" cy="249280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A535B0C-77A0-A23C-9818-775BB07257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2E3220-4ED8-2AE5-69C0-549564114E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29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5B3A3DD-45D3-BB9D-57A8-4E9C7305C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1080000"/>
            <a:ext cx="11471638" cy="52934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DF2570-7093-AD0C-58B6-51EEC4138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2556001"/>
            <a:ext cx="11471638" cy="36802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5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686EB5-9EEF-674F-CC1D-C34F9EACDA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0000" y="6451721"/>
            <a:ext cx="9000000" cy="13646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900">
                <a:solidFill>
                  <a:schemeClr val="accent1"/>
                </a:solidFill>
                <a:latin typeface="Public Sans Medium" pitchFamily="2" charset="0"/>
              </a:defRPr>
            </a:lvl1pPr>
          </a:lstStyle>
          <a:p>
            <a:r>
              <a:rPr lang="de-DE" dirty="0"/>
              <a:t>TH Nürnberg | Bibliothek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FBEA15-929E-1D16-8C64-5FDA6815A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3396" y="6379481"/>
            <a:ext cx="688241" cy="14047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900">
                <a:solidFill>
                  <a:schemeClr val="accent1"/>
                </a:solidFill>
                <a:latin typeface="Public Sans Medium" pitchFamily="2" charset="0"/>
              </a:defRPr>
            </a:lvl1pPr>
          </a:lstStyle>
          <a:p>
            <a:fld id="{13FEB9C3-1FF9-4F1A-B0DB-7E320F93F6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2181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0" r:id="rId3"/>
    <p:sldLayoutId id="2147483675" r:id="rId4"/>
    <p:sldLayoutId id="2147483650" r:id="rId5"/>
    <p:sldLayoutId id="2147483659" r:id="rId6"/>
    <p:sldLayoutId id="2147483658" r:id="rId7"/>
    <p:sldLayoutId id="2147483660" r:id="rId8"/>
    <p:sldLayoutId id="2147483662" r:id="rId9"/>
    <p:sldLayoutId id="2147483672" r:id="rId10"/>
    <p:sldLayoutId id="2147483673" r:id="rId11"/>
    <p:sldLayoutId id="2147483664" r:id="rId12"/>
    <p:sldLayoutId id="2147483671" r:id="rId13"/>
    <p:sldLayoutId id="2147483651" r:id="rId14"/>
    <p:sldLayoutId id="2147483665" r:id="rId15"/>
    <p:sldLayoutId id="2147483666" r:id="rId16"/>
  </p:sldLayoutIdLst>
  <p:hf hdr="0"/>
  <p:txStyles>
    <p:titleStyle>
      <a:lvl1pPr algn="l" defTabSz="914400" rtl="0" eaLnBrk="1" latinLnBrk="0" hangingPunct="1">
        <a:lnSpc>
          <a:spcPts val="4300"/>
        </a:lnSpc>
        <a:spcBef>
          <a:spcPct val="0"/>
        </a:spcBef>
        <a:buNone/>
        <a:defRPr sz="4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30400" indent="-2304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8000" indent="-2304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98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36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166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404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1634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26" userDrawn="1">
          <p15:clr>
            <a:srgbClr val="F26B43"/>
          </p15:clr>
        </p15:guide>
        <p15:guide id="4" orient="horz" pos="4105" userDrawn="1">
          <p15:clr>
            <a:srgbClr val="F26B43"/>
          </p15:clr>
        </p15:guide>
        <p15:guide id="5" pos="7453" userDrawn="1">
          <p15:clr>
            <a:srgbClr val="F26B43"/>
          </p15:clr>
        </p15:guide>
        <p15:guide id="6" pos="225" userDrawn="1">
          <p15:clr>
            <a:srgbClr val="F26B43"/>
          </p15:clr>
        </p15:guide>
        <p15:guide id="7" orient="horz" pos="4017" userDrawn="1">
          <p15:clr>
            <a:srgbClr val="F26B43"/>
          </p15:clr>
        </p15:guide>
        <p15:guide id="8" orient="horz" pos="3929" userDrawn="1">
          <p15:clr>
            <a:srgbClr val="F26B43"/>
          </p15:clr>
        </p15:guide>
        <p15:guide id="9" orient="horz" pos="6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manticscholar.org/" TargetMode="External"/><Relationship Id="rId7" Type="http://schemas.openxmlformats.org/officeDocument/2006/relationships/hyperlink" Target="https://de.statista.com/research-ai/cha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-wiso-net-de.thn.idm.oclc.org/" TargetMode="External"/><Relationship Id="rId5" Type="http://schemas.openxmlformats.org/officeDocument/2006/relationships/hyperlink" Target="https://consensus.app/" TargetMode="External"/><Relationship Id="rId4" Type="http://schemas.openxmlformats.org/officeDocument/2006/relationships/hyperlink" Target="https://asta.allen.ai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researchrabbit.ai/" TargetMode="External"/><Relationship Id="rId2" Type="http://schemas.openxmlformats.org/officeDocument/2006/relationships/hyperlink" Target="https://openknowledgemaps.org/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B9465-85F4-ACB0-BF7B-B4D5A4D2A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KI-</a:t>
            </a:r>
            <a:r>
              <a:rPr lang="de-DE" dirty="0" err="1"/>
              <a:t>Microlearnings</a:t>
            </a:r>
            <a:r>
              <a:rPr lang="de-DE" dirty="0"/>
              <a:t> @ Ohm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9E5B7A-3A85-4AB8-1DF2-3139236D6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36751" y="2514605"/>
            <a:ext cx="5160398" cy="723568"/>
          </a:xfrm>
        </p:spPr>
        <p:txBody>
          <a:bodyPr/>
          <a:lstStyle/>
          <a:p>
            <a:endParaRPr lang="de-DE" dirty="0">
              <a:solidFill>
                <a:srgbClr val="C00000"/>
              </a:solidFill>
            </a:endParaRPr>
          </a:p>
          <a:p>
            <a:endParaRPr lang="de-DE" sz="1600" dirty="0">
              <a:solidFill>
                <a:srgbClr val="C00000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A21E51-6B39-7CF4-0AEB-80D314EDEB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Intro KI Microlearnings @ ohm 2026 </a:t>
            </a:r>
            <a:endParaRPr lang="de-DE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E028697-B3D3-AA03-0513-2A95A0B73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31" y="2042354"/>
            <a:ext cx="4062446" cy="270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1714C1DE-1CB9-ADD8-587B-D4C40594B3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75446" y="686048"/>
            <a:ext cx="3013542" cy="1828557"/>
          </a:xfrm>
          <a:prstGeom prst="rect">
            <a:avLst/>
          </a:prstGeom>
        </p:spPr>
      </p:pic>
      <p:sp>
        <p:nvSpPr>
          <p:cNvPr id="13" name="Pfeil: nach rechts 12">
            <a:extLst>
              <a:ext uri="{FF2B5EF4-FFF2-40B4-BE49-F238E27FC236}">
                <a16:creationId xmlns:a16="http://schemas.microsoft.com/office/drawing/2014/main" id="{8AEE0793-1283-79A9-E856-B79196333897}"/>
              </a:ext>
            </a:extLst>
          </p:cNvPr>
          <p:cNvSpPr/>
          <p:nvPr/>
        </p:nvSpPr>
        <p:spPr>
          <a:xfrm>
            <a:off x="5462545" y="2045365"/>
            <a:ext cx="938254" cy="5009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endParaRPr lang="de-DE" sz="24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FEDEB12-7DA2-7788-B37F-200921EC7CBC}"/>
              </a:ext>
            </a:extLst>
          </p:cNvPr>
          <p:cNvSpPr txBox="1"/>
          <p:nvPr/>
        </p:nvSpPr>
        <p:spPr>
          <a:xfrm>
            <a:off x="4824977" y="2714247"/>
            <a:ext cx="7571106" cy="3948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18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Nächste Termine 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10.00-11.30 Uhr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	</a:t>
            </a:r>
            <a:b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?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.10.26 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      	KI-Lernpartner &amp; KI-Assistenten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, P. Ivanova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15.10.26    	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Wie KI unsere Teamarbeit verändert: Co-</a:t>
            </a:r>
            <a:r>
              <a:rPr lang="de-DE" sz="1400" b="1" dirty="0" err="1">
                <a:ea typeface="MS Mincho" panose="02020609040205080304" pitchFamily="49" charset="-128"/>
                <a:cs typeface="Times New Roman" panose="02020603050405020304" pitchFamily="18" charset="0"/>
              </a:rPr>
              <a:t>Creation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 und Feedback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, T. </a:t>
            </a:r>
            <a:r>
              <a:rPr lang="de-DE" sz="1400" dirty="0" err="1">
                <a:ea typeface="MS Mincho" panose="02020609040205080304" pitchFamily="49" charset="-128"/>
                <a:cs typeface="Times New Roman" panose="02020603050405020304" pitchFamily="18" charset="0"/>
              </a:rPr>
              <a:t>LeThi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12.11.26    	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Chancen und Risiken der KI, 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S. Fischer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Nov.            	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Was bedeutet KI für Klima und Umwelt  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10.12.26 	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Datenauswertung mit KI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1400" dirty="0" err="1">
                <a:solidFill>
                  <a:srgbClr val="C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Microlearnings</a:t>
            </a:r>
            <a:r>
              <a:rPr lang="de-DE" sz="1400" dirty="0">
                <a:solidFill>
                  <a:srgbClr val="C00000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 für Lehrende 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28.09.26  </a:t>
            </a:r>
            <a:r>
              <a:rPr lang="de-DE" sz="1100" dirty="0">
                <a:ea typeface="MS Mincho" panose="02020609040205080304" pitchFamily="49" charset="-128"/>
                <a:cs typeface="Times New Roman" panose="02020603050405020304" pitchFamily="18" charset="0"/>
              </a:rPr>
              <a:t>14.00-15.30    </a:t>
            </a:r>
            <a:r>
              <a:rPr lang="de-DE" sz="1400" b="1" dirty="0" err="1">
                <a:ea typeface="MS Mincho" panose="02020609040205080304" pitchFamily="49" charset="-128"/>
                <a:cs typeface="Times New Roman" panose="02020603050405020304" pitchFamily="18" charset="0"/>
              </a:rPr>
              <a:t>Promptvorlagen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 für die Lehre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, B. Meissner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30.10.26   </a:t>
            </a:r>
            <a:r>
              <a:rPr lang="de-DE" sz="1100" dirty="0">
                <a:ea typeface="MS Mincho" panose="02020609040205080304" pitchFamily="49" charset="-128"/>
                <a:cs typeface="Times New Roman" panose="02020603050405020304" pitchFamily="18" charset="0"/>
              </a:rPr>
              <a:t>10.00-11.30     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KI statt Hörsaal? </a:t>
            </a:r>
            <a:b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                </a:t>
            </a:r>
            <a:r>
              <a:rPr lang="de-DE" sz="1100" dirty="0">
                <a:ea typeface="MS Mincho" panose="02020609040205080304" pitchFamily="49" charset="-128"/>
                <a:cs typeface="Times New Roman" panose="02020603050405020304" pitchFamily="18" charset="0"/>
              </a:rPr>
              <a:t>Austausch zu sinkenden Anwesenheitszahlen in der  Präsenzlehre, 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 B. Meissner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19.11.26     </a:t>
            </a:r>
            <a:r>
              <a:rPr lang="de-DE" sz="1100" dirty="0">
                <a:ea typeface="MS Mincho" panose="02020609040205080304" pitchFamily="49" charset="-128"/>
                <a:cs typeface="Times New Roman" panose="02020603050405020304" pitchFamily="18" charset="0"/>
              </a:rPr>
              <a:t>16.00-17.30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   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Dokumentation der KI-Nutzung 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bei Abgaben und Prüfungen, 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                                        B. Meissner</a:t>
            </a: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08.12.26    </a:t>
            </a:r>
            <a:r>
              <a:rPr lang="de-DE" sz="1100" dirty="0">
                <a:ea typeface="MS Mincho" panose="02020609040205080304" pitchFamily="49" charset="-128"/>
                <a:cs typeface="Times New Roman" panose="02020603050405020304" pitchFamily="18" charset="0"/>
              </a:rPr>
              <a:t>14.00-15.30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  </a:t>
            </a:r>
            <a:r>
              <a:rPr lang="de-DE" sz="14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KI und Werte in der Lehre</a:t>
            </a:r>
            <a: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  <a:t>, B. Meissner</a:t>
            </a:r>
            <a:br>
              <a:rPr lang="de-DE" sz="12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br>
              <a:rPr lang="de-DE" sz="1400" dirty="0">
                <a:ea typeface="MS Mincho" panose="02020609040205080304" pitchFamily="49" charset="-128"/>
                <a:cs typeface="Times New Roman" panose="02020603050405020304" pitchFamily="18" charset="0"/>
              </a:rPr>
            </a:b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845713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B9465-85F4-ACB0-BF7B-B4D5A4D2A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KI-</a:t>
            </a:r>
            <a:r>
              <a:rPr lang="de-DE" dirty="0" err="1"/>
              <a:t>Microlearnings</a:t>
            </a:r>
            <a:r>
              <a:rPr lang="de-DE" dirty="0"/>
              <a:t> @ Ohm</a:t>
            </a:r>
          </a:p>
        </p:txBody>
      </p:sp>
      <p:pic>
        <p:nvPicPr>
          <p:cNvPr id="8" name="Inhaltsplatzhalter 7" descr="Ein Bild, das Kunst, Zeichnung, Bild enthält.&#10;&#10;KI-generierte Inhalte können fehlerhaft sein.">
            <a:extLst>
              <a:ext uri="{FF2B5EF4-FFF2-40B4-BE49-F238E27FC236}">
                <a16:creationId xmlns:a16="http://schemas.microsoft.com/office/drawing/2014/main" id="{E1FA3759-CFF2-93B7-AEB9-E2E5A036B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760" y="2175877"/>
            <a:ext cx="3268756" cy="2574774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9E5B7A-3A85-4AB8-1DF2-3139236D6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4787" y="1940119"/>
            <a:ext cx="6400800" cy="529344"/>
          </a:xfrm>
        </p:spPr>
        <p:txBody>
          <a:bodyPr/>
          <a:lstStyle/>
          <a:p>
            <a:r>
              <a:rPr lang="de-DE" dirty="0"/>
              <a:t>Technik Check-in</a:t>
            </a:r>
          </a:p>
          <a:p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A21E51-6B39-7CF4-0AEB-80D314EDEB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Intro KI Microlearnings @ ohm 2026 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38C2E38-058D-FD6F-011F-FE5194F55E84}"/>
              </a:ext>
            </a:extLst>
          </p:cNvPr>
          <p:cNvSpPr txBox="1"/>
          <p:nvPr/>
        </p:nvSpPr>
        <p:spPr>
          <a:xfrm>
            <a:off x="477080" y="2660847"/>
            <a:ext cx="756964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Der </a:t>
            </a:r>
            <a:r>
              <a:rPr lang="de-DE" b="1" dirty="0">
                <a:solidFill>
                  <a:srgbClr val="C00000"/>
                </a:solidFill>
              </a:rPr>
              <a:t>Impuls </a:t>
            </a:r>
            <a:r>
              <a:rPr lang="de-DE" dirty="0"/>
              <a:t>bei dieser Veranstaltung wird aufgezeichnet.</a:t>
            </a:r>
            <a:br>
              <a:rPr lang="de-DE" dirty="0"/>
            </a:br>
            <a:endParaRPr lang="de-DE" sz="1600" dirty="0"/>
          </a:p>
          <a:p>
            <a:r>
              <a:rPr lang="de-DE" sz="1600" dirty="0"/>
              <a:t>Bitte lassen Sie für die Dauer der Aufzeichnung Ihre Kamera ausgeschaltet. Wir machen eine kurze Pause, wenn die Aufzeichnung gestoppt wird. </a:t>
            </a:r>
            <a:br>
              <a:rPr lang="de-DE" sz="1600" dirty="0"/>
            </a:b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7294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B9465-85F4-ACB0-BF7B-B4D5A4D2A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KI-</a:t>
            </a:r>
            <a:r>
              <a:rPr lang="de-DE" dirty="0" err="1"/>
              <a:t>Microlearnings</a:t>
            </a:r>
            <a:r>
              <a:rPr lang="de-DE" dirty="0"/>
              <a:t> @ Ohm</a:t>
            </a:r>
          </a:p>
        </p:txBody>
      </p:sp>
      <p:pic>
        <p:nvPicPr>
          <p:cNvPr id="8" name="Inhaltsplatzhalter 7" descr="Ein Bild, das Kunst, Zeichnung, Bild enthält.&#10;&#10;KI-generierte Inhalte können fehlerhaft sein.">
            <a:extLst>
              <a:ext uri="{FF2B5EF4-FFF2-40B4-BE49-F238E27FC236}">
                <a16:creationId xmlns:a16="http://schemas.microsoft.com/office/drawing/2014/main" id="{E1FA3759-CFF2-93B7-AEB9-E2E5A036B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760" y="2175877"/>
            <a:ext cx="3268756" cy="2574774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9E5B7A-3A85-4AB8-1DF2-3139236D6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60644" y="2467190"/>
            <a:ext cx="5160398" cy="2145449"/>
          </a:xfrm>
        </p:spPr>
        <p:txBody>
          <a:bodyPr/>
          <a:lstStyle/>
          <a:p>
            <a:r>
              <a:rPr lang="de-DE" dirty="0"/>
              <a:t>Herzlich Willkommen zu</a:t>
            </a:r>
          </a:p>
          <a:p>
            <a:endParaRPr lang="de-DE" dirty="0"/>
          </a:p>
          <a:p>
            <a:r>
              <a:rPr lang="de-DE" i="1" dirty="0">
                <a:solidFill>
                  <a:srgbClr val="C00000"/>
                </a:solidFill>
              </a:rPr>
              <a:t>KI-gestützte Recherche</a:t>
            </a:r>
            <a:br>
              <a:rPr lang="de-DE" i="1" dirty="0">
                <a:solidFill>
                  <a:srgbClr val="C00000"/>
                </a:solidFill>
              </a:rPr>
            </a:br>
            <a:br>
              <a:rPr lang="de-DE" i="1" dirty="0">
                <a:solidFill>
                  <a:srgbClr val="C00000"/>
                </a:solidFill>
              </a:rPr>
            </a:br>
            <a:r>
              <a:rPr lang="de-DE" sz="1800" i="1" dirty="0">
                <a:solidFill>
                  <a:srgbClr val="C00000"/>
                </a:solidFill>
              </a:rPr>
              <a:t>Magnus Zettler (Bibliothek)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 </a:t>
            </a:r>
          </a:p>
          <a:p>
            <a:endParaRPr lang="de-DE" dirty="0">
              <a:solidFill>
                <a:srgbClr val="C00000"/>
              </a:solidFill>
            </a:endParaRPr>
          </a:p>
          <a:p>
            <a:r>
              <a:rPr lang="de-DE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A21E51-6B39-7CF4-0AEB-80D314EDEB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Intro KI Microlearnings @ ohm 2026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20282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EF46B0-7EE0-314A-66B8-AB84BD64A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836" y="1670865"/>
            <a:ext cx="8456400" cy="3516269"/>
          </a:xfrm>
        </p:spPr>
        <p:txBody>
          <a:bodyPr/>
          <a:lstStyle/>
          <a:p>
            <a:r>
              <a:rPr lang="de-DE" sz="7200" dirty="0"/>
              <a:t>KI-gestützte Recherche </a:t>
            </a:r>
          </a:p>
        </p:txBody>
      </p:sp>
    </p:spTree>
    <p:extLst>
      <p:ext uri="{BB962C8B-B14F-4D97-AF65-F5344CB8AC3E}">
        <p14:creationId xmlns:p14="http://schemas.microsoft.com/office/powerpoint/2010/main" val="3137724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Worum geht es heute?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3200" dirty="0"/>
              <a:t>Chancen und Grenzen von KI bei der Recherche</a:t>
            </a:r>
          </a:p>
          <a:p>
            <a:r>
              <a:rPr lang="de-DE" sz="3200" dirty="0"/>
              <a:t>Neue Recherchewerkzeuge kennenlernen</a:t>
            </a:r>
          </a:p>
          <a:p>
            <a:r>
              <a:rPr lang="de-DE" sz="3200" dirty="0"/>
              <a:t>Informationen kritisch bewerten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883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Lernziele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sz="3200" dirty="0"/>
          </a:p>
          <a:p>
            <a:r>
              <a:rPr lang="de-DE" sz="3200" dirty="0"/>
              <a:t>KI gestützte Recherchewerkzeuge kennenlernen</a:t>
            </a:r>
          </a:p>
          <a:p>
            <a:r>
              <a:rPr lang="de-DE" sz="3200" dirty="0"/>
              <a:t>diese gezielt einsetzen.</a:t>
            </a:r>
          </a:p>
          <a:p>
            <a:r>
              <a:rPr lang="de-DE" sz="3200" dirty="0"/>
              <a:t>Quellen kritisch hinterfragen und bewerten.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769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0B321-8A88-BDBA-CA1D-9354FF4B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164328"/>
            <a:ext cx="11471638" cy="529343"/>
          </a:xfrm>
        </p:spPr>
        <p:txBody>
          <a:bodyPr/>
          <a:lstStyle/>
          <a:p>
            <a:pPr algn="ctr"/>
            <a:r>
              <a:rPr lang="de-DE" dirty="0"/>
              <a:t>GRUNDLAGEN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2BB28E-956C-156B-89B1-83B0C4B4120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BC22D-4E6D-0377-B91C-C05D8E9848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22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hat sich verändert?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2556001"/>
            <a:ext cx="4186121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Früher:</a:t>
            </a:r>
          </a:p>
          <a:p>
            <a:r>
              <a:rPr lang="de-DE" sz="3200" dirty="0"/>
              <a:t>Google</a:t>
            </a:r>
          </a:p>
          <a:p>
            <a:r>
              <a:rPr lang="de-DE" sz="3200" dirty="0"/>
              <a:t>Bibliothekskatalog</a:t>
            </a:r>
          </a:p>
          <a:p>
            <a:r>
              <a:rPr lang="de-DE" sz="3200" dirty="0"/>
              <a:t>Fachdatenbanken</a:t>
            </a:r>
          </a:p>
          <a:p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F3BB67C9-F15F-E9C5-9792-390C73B65EC8}"/>
              </a:ext>
            </a:extLst>
          </p:cNvPr>
          <p:cNvSpPr txBox="1">
            <a:spLocks/>
          </p:cNvSpPr>
          <p:nvPr/>
        </p:nvSpPr>
        <p:spPr>
          <a:xfrm>
            <a:off x="5248302" y="2556001"/>
            <a:ext cx="5232792" cy="36802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0400" indent="-2304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00" indent="-2304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6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228600" algn="l" defTabSz="914400" rtl="0" eaLnBrk="1" latinLnBrk="0" hangingPunct="1">
              <a:lnSpc>
                <a:spcPts val="192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6000" indent="-228600" algn="l" defTabSz="914400" rtl="0" eaLnBrk="1" latinLnBrk="0" hangingPunct="1">
              <a:lnSpc>
                <a:spcPts val="192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800" b="1" dirty="0"/>
              <a:t>Heute zusätzlich:</a:t>
            </a:r>
          </a:p>
          <a:p>
            <a:r>
              <a:rPr lang="de-DE" sz="2800" dirty="0"/>
              <a:t>LLMs (</a:t>
            </a:r>
            <a:r>
              <a:rPr lang="de-DE" sz="2800" dirty="0" err="1"/>
              <a:t>ChatGPT</a:t>
            </a:r>
            <a:r>
              <a:rPr lang="de-DE" sz="2800" dirty="0"/>
              <a:t>, Copilot, etc.)</a:t>
            </a:r>
          </a:p>
          <a:p>
            <a:r>
              <a:rPr lang="de-DE" sz="2800" dirty="0"/>
              <a:t>Spezialisierte KI-Tools</a:t>
            </a:r>
          </a:p>
          <a:p>
            <a:endParaRPr lang="de-DE" sz="2800" dirty="0"/>
          </a:p>
          <a:p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4126743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Von der Suchanfrage zum Gespräch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2556001"/>
            <a:ext cx="10284997" cy="3680208"/>
          </a:xfrm>
        </p:spPr>
        <p:txBody>
          <a:bodyPr>
            <a:normAutofit/>
          </a:bodyPr>
          <a:lstStyle/>
          <a:p>
            <a:r>
              <a:rPr lang="de-DE" sz="2800" dirty="0"/>
              <a:t>KI versteht zunehmend Kontext, Intention und Zusammenhänge</a:t>
            </a:r>
          </a:p>
          <a:p>
            <a:r>
              <a:rPr lang="de-DE" sz="2800" dirty="0" err="1"/>
              <a:t>Natürlichsprachige</a:t>
            </a:r>
            <a:r>
              <a:rPr lang="de-DE" sz="2800" dirty="0"/>
              <a:t> Fragen statt Stich- und Schlagwörter</a:t>
            </a:r>
          </a:p>
          <a:p>
            <a:r>
              <a:rPr lang="de-DE" sz="2800" dirty="0"/>
              <a:t>Suchanfrage:</a:t>
            </a:r>
            <a:br>
              <a:rPr lang="de-DE" sz="2800" dirty="0"/>
            </a:br>
            <a:r>
              <a:rPr lang="de-DE" sz="2800" dirty="0"/>
              <a:t>„Welche Auswirkungen hat Homeoffice auf Produktivität und Zusammenarbeit?“ vs. „Homeoffice, Produktivität, Zusammenarbeit“ </a:t>
            </a:r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503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drei Säulen moderner KI-Recherche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2556001"/>
            <a:ext cx="10284997" cy="36802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sz="3200" b="1" dirty="0"/>
              <a:t>Semantische Suche</a:t>
            </a:r>
          </a:p>
          <a:p>
            <a:pPr marL="0" indent="0">
              <a:buNone/>
            </a:pPr>
            <a:r>
              <a:rPr lang="de-DE" sz="3200" dirty="0"/>
              <a:t>Versteht Bedeutungen.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r>
              <a:rPr lang="de-DE" sz="3200" b="1" dirty="0"/>
              <a:t>Sprachmodelle (LLMs)</a:t>
            </a:r>
          </a:p>
          <a:p>
            <a:pPr marL="0" indent="0">
              <a:buNone/>
            </a:pPr>
            <a:r>
              <a:rPr lang="de-DE" sz="3200" dirty="0"/>
              <a:t>Erstellen Antworten und Zusammenfassungen.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r>
              <a:rPr lang="de-DE" sz="3200" b="1" dirty="0"/>
              <a:t>Zitationsnetzwerke</a:t>
            </a:r>
          </a:p>
          <a:p>
            <a:pPr marL="0" indent="0">
              <a:buNone/>
            </a:pPr>
            <a:r>
              <a:rPr lang="de-DE" sz="3200" dirty="0"/>
              <a:t>Zeigen Zusammenhänge auf </a:t>
            </a:r>
          </a:p>
          <a:p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96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Semantische Suche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2556001"/>
            <a:ext cx="10284997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err="1"/>
              <a:t>Klassiche</a:t>
            </a:r>
            <a:r>
              <a:rPr lang="de-DE" b="1" dirty="0"/>
              <a:t> Suche:</a:t>
            </a:r>
          </a:p>
          <a:p>
            <a:pPr marL="0" indent="0">
              <a:buNone/>
            </a:pPr>
            <a:r>
              <a:rPr lang="de-DE" i="1" dirty="0"/>
              <a:t>Homeoffice</a:t>
            </a:r>
            <a:r>
              <a:rPr lang="de-DE" dirty="0"/>
              <a:t> findet </a:t>
            </a:r>
            <a:r>
              <a:rPr lang="de-DE" i="1" dirty="0"/>
              <a:t>Homeoffice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dirty="0"/>
              <a:t>Semantische Suche</a:t>
            </a:r>
          </a:p>
          <a:p>
            <a:pPr marL="0" indent="0">
              <a:buNone/>
            </a:pPr>
            <a:r>
              <a:rPr lang="de-DE" i="1" dirty="0"/>
              <a:t>Homeoffice</a:t>
            </a:r>
            <a:r>
              <a:rPr lang="de-DE" dirty="0"/>
              <a:t> findet </a:t>
            </a:r>
            <a:r>
              <a:rPr lang="de-DE" i="1" dirty="0"/>
              <a:t>Homeoffice</a:t>
            </a:r>
            <a:r>
              <a:rPr lang="de-DE" dirty="0"/>
              <a:t>, </a:t>
            </a:r>
            <a:r>
              <a:rPr lang="de-DE" i="1" dirty="0"/>
              <a:t>Remote Work</a:t>
            </a:r>
            <a:r>
              <a:rPr lang="de-DE" dirty="0"/>
              <a:t>, </a:t>
            </a:r>
            <a:r>
              <a:rPr lang="de-DE" i="1" dirty="0"/>
              <a:t>Telearbeit</a:t>
            </a:r>
            <a:r>
              <a:rPr lang="de-DE" dirty="0"/>
              <a:t>, etc.</a:t>
            </a:r>
          </a:p>
          <a:p>
            <a:pPr marL="0" indent="0">
              <a:buNone/>
            </a:pPr>
            <a:r>
              <a:rPr lang="de-DE" dirty="0"/>
              <a:t>→ sucht die Bedeutung, nicht die Zeichenfolge</a:t>
            </a:r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585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Copilot, </a:t>
            </a:r>
            <a:r>
              <a:rPr lang="de-DE" sz="4400" b="1" dirty="0" err="1"/>
              <a:t>ChatGPT</a:t>
            </a:r>
            <a:r>
              <a:rPr lang="de-DE" sz="4400" b="1" dirty="0"/>
              <a:t> &amp; Co (LLMs)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2556001"/>
            <a:ext cx="9991699" cy="3680208"/>
          </a:xfrm>
        </p:spPr>
        <p:txBody>
          <a:bodyPr>
            <a:normAutofit/>
          </a:bodyPr>
          <a:lstStyle/>
          <a:p>
            <a:r>
              <a:rPr lang="de-DE" dirty="0"/>
              <a:t>LLMs erzeugen Sprache auf Grundlage einer Sammlung an Texten</a:t>
            </a:r>
          </a:p>
          <a:p>
            <a:r>
              <a:rPr lang="de-DE" dirty="0"/>
              <a:t>KI prüfen Fakten nicht automatisch</a:t>
            </a:r>
          </a:p>
          <a:p>
            <a:r>
              <a:rPr lang="de-DE" dirty="0"/>
              <a:t>Daher können Sie:</a:t>
            </a:r>
          </a:p>
          <a:p>
            <a:pPr lvl="1"/>
            <a:r>
              <a:rPr lang="de-DE" dirty="0"/>
              <a:t>Quellen erfinden (Halluzinieren)</a:t>
            </a:r>
          </a:p>
          <a:p>
            <a:pPr lvl="1"/>
            <a:r>
              <a:rPr lang="de-DE" dirty="0"/>
              <a:t>Studien falsch darstellen</a:t>
            </a:r>
          </a:p>
          <a:p>
            <a:pPr lvl="1"/>
            <a:r>
              <a:rPr lang="de-DE" dirty="0"/>
              <a:t>Veraltete Informationen liefern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610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Copilot, </a:t>
            </a:r>
            <a:r>
              <a:rPr lang="de-DE" sz="4400" b="1" dirty="0" err="1"/>
              <a:t>ChatGPT</a:t>
            </a:r>
            <a:r>
              <a:rPr lang="de-DE" sz="4400" b="1" dirty="0"/>
              <a:t> &amp; Co (LLMs)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2556001"/>
            <a:ext cx="10284997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/>
              <a:t>Geeignet für:</a:t>
            </a:r>
          </a:p>
          <a:p>
            <a:r>
              <a:rPr lang="de-DE" sz="2800" dirty="0"/>
              <a:t>Zusammenfassen</a:t>
            </a:r>
          </a:p>
          <a:p>
            <a:r>
              <a:rPr lang="de-DE" sz="2800" dirty="0"/>
              <a:t>Erklären</a:t>
            </a:r>
          </a:p>
          <a:p>
            <a:r>
              <a:rPr lang="de-DE" sz="2800" dirty="0"/>
              <a:t>Übersetzen</a:t>
            </a:r>
          </a:p>
          <a:p>
            <a:r>
              <a:rPr lang="de-DE" sz="2800" dirty="0"/>
              <a:t>Suchbegriffe Entwickeln</a:t>
            </a:r>
          </a:p>
          <a:p>
            <a:r>
              <a:rPr lang="de-DE" sz="2800" dirty="0"/>
              <a:t>Forschungsfrage formulieren</a:t>
            </a:r>
            <a:endParaRPr lang="de-DE" sz="3600" dirty="0"/>
          </a:p>
          <a:p>
            <a:endParaRPr lang="de-DE" sz="36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031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Zitationsnetzwerke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999" y="2556001"/>
            <a:ext cx="107163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Veranschaulichen wissenschaftliche Zusammenhänge</a:t>
            </a:r>
          </a:p>
          <a:p>
            <a:r>
              <a:rPr lang="de-DE" sz="3200" dirty="0"/>
              <a:t>Häufig zitierte Arbeiten</a:t>
            </a:r>
          </a:p>
          <a:p>
            <a:r>
              <a:rPr lang="de-DE" sz="3200" dirty="0"/>
              <a:t>Thematisch verbundene Publikationen</a:t>
            </a:r>
          </a:p>
          <a:p>
            <a:r>
              <a:rPr lang="de-DE" sz="3200" dirty="0"/>
              <a:t>Entwicklung des Forschungsgebiets</a:t>
            </a:r>
          </a:p>
          <a:p>
            <a:r>
              <a:rPr lang="de-DE" sz="3200" dirty="0"/>
              <a:t>Kooperation zwischen Autoren / Institutionen</a:t>
            </a:r>
          </a:p>
          <a:p>
            <a:endParaRPr lang="de-DE" sz="3200" dirty="0"/>
          </a:p>
          <a:p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28752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0B321-8A88-BDBA-CA1D-9354FF4B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164328"/>
            <a:ext cx="11471638" cy="529343"/>
          </a:xfrm>
        </p:spPr>
        <p:txBody>
          <a:bodyPr/>
          <a:lstStyle/>
          <a:p>
            <a:pPr algn="ctr"/>
            <a:r>
              <a:rPr lang="de-DE" dirty="0"/>
              <a:t>TOOLS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2BB28E-956C-156B-89B1-83B0C4B4120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BC22D-4E6D-0377-B91C-C05D8E9848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649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Finder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254076"/>
            <a:ext cx="107163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Finden relevante Literatur zu einer Fragestellung</a:t>
            </a:r>
          </a:p>
          <a:p>
            <a:pPr marL="0" indent="0">
              <a:buNone/>
            </a:pPr>
            <a:r>
              <a:rPr lang="de-DE" sz="3200" dirty="0"/>
              <a:t>Typische Funktionsweise: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Fragestellung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Semantische Suche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Relevante Artikel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KI-Zusammenfassung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Ausgabe</a:t>
            </a:r>
          </a:p>
          <a:p>
            <a:pPr marL="0" indent="0">
              <a:buNone/>
            </a:pPr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18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Finder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254076"/>
            <a:ext cx="4781343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Vorteile:</a:t>
            </a:r>
          </a:p>
          <a:p>
            <a:r>
              <a:rPr lang="de-DE" sz="3200" dirty="0" err="1"/>
              <a:t>Natürlichsprachige</a:t>
            </a:r>
            <a:r>
              <a:rPr lang="de-DE" sz="3200" dirty="0"/>
              <a:t> Suche</a:t>
            </a:r>
          </a:p>
          <a:p>
            <a:r>
              <a:rPr lang="de-DE" sz="3200" dirty="0"/>
              <a:t>Schneller Überblick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443FBB51-39DB-0393-61AF-35522CE684B6}"/>
              </a:ext>
            </a:extLst>
          </p:cNvPr>
          <p:cNvSpPr txBox="1">
            <a:spLocks/>
          </p:cNvSpPr>
          <p:nvPr/>
        </p:nvSpPr>
        <p:spPr>
          <a:xfrm>
            <a:off x="5662370" y="2254076"/>
            <a:ext cx="4781343" cy="36802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0400" indent="-2304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00" indent="-2304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6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228600" algn="l" defTabSz="914400" rtl="0" eaLnBrk="1" latinLnBrk="0" hangingPunct="1">
              <a:lnSpc>
                <a:spcPts val="192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6000" indent="-228600" algn="l" defTabSz="914400" rtl="0" eaLnBrk="1" latinLnBrk="0" hangingPunct="1">
              <a:lnSpc>
                <a:spcPts val="192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3200" b="1" dirty="0"/>
              <a:t>Grenzen:</a:t>
            </a:r>
          </a:p>
          <a:p>
            <a:r>
              <a:rPr lang="de-DE" sz="3200" dirty="0"/>
              <a:t>Wichtige Literatur kann fehlen</a:t>
            </a:r>
          </a:p>
          <a:p>
            <a:r>
              <a:rPr lang="de-DE" sz="3200" dirty="0"/>
              <a:t>Intransparentes Ranking</a:t>
            </a:r>
          </a:p>
          <a:p>
            <a:r>
              <a:rPr lang="de-DE" sz="3200" dirty="0"/>
              <a:t>Überprüfung notwendig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32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32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32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3200" dirty="0"/>
          </a:p>
          <a:p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539358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Finder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254076"/>
            <a:ext cx="10716318" cy="368020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sz="3200" b="1" dirty="0"/>
              <a:t>Tools: </a:t>
            </a:r>
          </a:p>
          <a:p>
            <a:r>
              <a:rPr lang="de-DE" sz="3200" dirty="0" err="1"/>
              <a:t>Semantic</a:t>
            </a:r>
            <a:r>
              <a:rPr lang="de-DE" sz="3200" dirty="0"/>
              <a:t> Scholar </a:t>
            </a:r>
            <a:r>
              <a:rPr lang="de-DE" sz="3200" dirty="0">
                <a:hlinkClick r:id="rId3"/>
              </a:rPr>
              <a:t>https://www.semanticscholar.org/</a:t>
            </a:r>
            <a:r>
              <a:rPr lang="de-DE" sz="3200" dirty="0"/>
              <a:t> </a:t>
            </a:r>
          </a:p>
          <a:p>
            <a:r>
              <a:rPr lang="de-DE" sz="3200" dirty="0"/>
              <a:t>Asta </a:t>
            </a:r>
            <a:r>
              <a:rPr lang="de-DE" sz="3200" dirty="0">
                <a:hlinkClick r:id="rId4"/>
              </a:rPr>
              <a:t>https://asta.allen.ai/</a:t>
            </a:r>
            <a:r>
              <a:rPr lang="de-DE" sz="3200" dirty="0"/>
              <a:t> </a:t>
            </a:r>
          </a:p>
          <a:p>
            <a:r>
              <a:rPr lang="de-DE" sz="3200" dirty="0"/>
              <a:t>Consensus  </a:t>
            </a:r>
            <a:r>
              <a:rPr lang="de-DE" sz="3200" dirty="0">
                <a:hlinkClick r:id="rId5"/>
              </a:rPr>
              <a:t>https://consensus.app/</a:t>
            </a:r>
            <a:r>
              <a:rPr lang="de-DE" sz="3200" dirty="0"/>
              <a:t> </a:t>
            </a:r>
          </a:p>
          <a:p>
            <a:r>
              <a:rPr lang="de-DE" sz="3200" dirty="0"/>
              <a:t>WISO KI </a:t>
            </a:r>
            <a:r>
              <a:rPr lang="de-DE" sz="3200" dirty="0">
                <a:hlinkClick r:id="rId6"/>
              </a:rPr>
              <a:t>https://www-wiso-net-de.thn.idm.oclc.org/</a:t>
            </a:r>
            <a:r>
              <a:rPr lang="de-DE" sz="3200" dirty="0"/>
              <a:t> </a:t>
            </a:r>
          </a:p>
          <a:p>
            <a:r>
              <a:rPr lang="de-DE" sz="3200" dirty="0"/>
              <a:t>Statista Research AI </a:t>
            </a:r>
            <a:r>
              <a:rPr lang="de-DE" sz="3200" dirty="0">
                <a:hlinkClick r:id="rId7"/>
              </a:rPr>
              <a:t>https://de.statista.com/research-ai/chat</a:t>
            </a:r>
            <a:r>
              <a:rPr lang="de-DE" sz="3200" dirty="0"/>
              <a:t> 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4412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Connector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254076"/>
            <a:ext cx="111735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Erstellen </a:t>
            </a:r>
            <a:r>
              <a:rPr lang="de-DE" sz="3200" b="1" dirty="0" err="1"/>
              <a:t>Netwerke</a:t>
            </a:r>
            <a:r>
              <a:rPr lang="de-DE" sz="3200" b="1" dirty="0"/>
              <a:t> auf Grundlage einer Ausgangsquelle</a:t>
            </a:r>
          </a:p>
          <a:p>
            <a:pPr marL="0" indent="0">
              <a:buNone/>
            </a:pPr>
            <a:r>
              <a:rPr lang="de-DE" sz="3200" dirty="0"/>
              <a:t>Typische Funktionsweise: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dirty="0"/>
              <a:t>Bekannter Artikel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dirty="0"/>
              <a:t>Zitationsanalyse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dirty="0"/>
              <a:t>Verwandte Artikel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3200" dirty="0"/>
              <a:t>Netzwerk </a:t>
            </a:r>
          </a:p>
          <a:p>
            <a:endParaRPr lang="de-DE" sz="3200" b="1" dirty="0"/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1743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Connector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254076"/>
            <a:ext cx="4781343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/>
              <a:t>Vorteile:</a:t>
            </a:r>
          </a:p>
          <a:p>
            <a:r>
              <a:rPr lang="de-DE" sz="2800" dirty="0"/>
              <a:t>Forschungslinien erkennen</a:t>
            </a:r>
          </a:p>
          <a:p>
            <a:r>
              <a:rPr lang="de-DE" sz="2800" dirty="0"/>
              <a:t>Schlüsselpublikationen finden</a:t>
            </a:r>
          </a:p>
          <a:p>
            <a:r>
              <a:rPr lang="de-DE" sz="2800" dirty="0"/>
              <a:t>Reviews unterstützen</a:t>
            </a:r>
          </a:p>
          <a:p>
            <a:r>
              <a:rPr lang="de-DE" sz="2800" dirty="0" err="1"/>
              <a:t>Forschungsnetwerke</a:t>
            </a:r>
            <a:r>
              <a:rPr lang="de-DE" sz="2800" dirty="0"/>
              <a:t> sichtbar machen </a:t>
            </a:r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endParaRPr lang="de-DE" sz="2800" dirty="0"/>
          </a:p>
          <a:p>
            <a:endParaRPr lang="de-DE" sz="28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/>
              <a:t>TH Nürnberg | Bibliothek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443FBB51-39DB-0393-61AF-35522CE684B6}"/>
              </a:ext>
            </a:extLst>
          </p:cNvPr>
          <p:cNvSpPr txBox="1">
            <a:spLocks/>
          </p:cNvSpPr>
          <p:nvPr/>
        </p:nvSpPr>
        <p:spPr>
          <a:xfrm>
            <a:off x="6095819" y="2254076"/>
            <a:ext cx="4781343" cy="368020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30400" indent="-2304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00" indent="-2304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8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66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0000" indent="-228600" algn="l" defTabSz="914400" rtl="0" eaLnBrk="1" latinLnBrk="0" hangingPunct="1">
              <a:lnSpc>
                <a:spcPts val="192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16000" indent="-228600" algn="l" defTabSz="914400" rtl="0" eaLnBrk="1" latinLnBrk="0" hangingPunct="1">
              <a:lnSpc>
                <a:spcPts val="192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800" b="1" dirty="0"/>
              <a:t>Grenzen:</a:t>
            </a:r>
          </a:p>
          <a:p>
            <a:r>
              <a:rPr lang="de-DE" sz="2800" dirty="0"/>
              <a:t>Guter Startartikel benötigt</a:t>
            </a:r>
          </a:p>
          <a:p>
            <a:r>
              <a:rPr lang="de-DE" sz="2800" dirty="0"/>
              <a:t>Aktualität</a:t>
            </a:r>
          </a:p>
          <a:p>
            <a:r>
              <a:rPr lang="de-DE" sz="2800" dirty="0"/>
              <a:t>Qualität?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32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3200" dirty="0"/>
          </a:p>
          <a:p>
            <a:pPr marL="0" indent="0">
              <a:buFont typeface="Arial" panose="020B0604020202020204" pitchFamily="34" charset="0"/>
              <a:buNone/>
            </a:pPr>
            <a:endParaRPr lang="de-DE" sz="3200" dirty="0"/>
          </a:p>
          <a:p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009070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Connector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254076"/>
            <a:ext cx="111735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Tools:</a:t>
            </a:r>
          </a:p>
          <a:p>
            <a:r>
              <a:rPr lang="de-DE" sz="3200" dirty="0"/>
              <a:t>Open Knowledge Maps </a:t>
            </a:r>
            <a:r>
              <a:rPr lang="de-DE" sz="3200" dirty="0">
                <a:hlinkClick r:id="rId2"/>
              </a:rPr>
              <a:t>https://openknowledgemaps.org/</a:t>
            </a:r>
            <a:r>
              <a:rPr lang="de-DE" sz="3200" dirty="0"/>
              <a:t> </a:t>
            </a:r>
          </a:p>
          <a:p>
            <a:r>
              <a:rPr lang="de-DE" sz="3200" dirty="0"/>
              <a:t>Research Rabbit </a:t>
            </a:r>
            <a:r>
              <a:rPr lang="de-DE" sz="3200" dirty="0">
                <a:hlinkClick r:id="rId3"/>
              </a:rPr>
              <a:t>https://app.researchrabbit.ai/</a:t>
            </a:r>
            <a:r>
              <a:rPr lang="de-DE" sz="3200" dirty="0"/>
              <a:t> </a:t>
            </a:r>
          </a:p>
          <a:p>
            <a:pPr marL="0" indent="0">
              <a:buNone/>
            </a:pPr>
            <a:endParaRPr lang="de-DE" sz="3200" dirty="0"/>
          </a:p>
          <a:p>
            <a:endParaRPr lang="de-DE" sz="3200" b="1" dirty="0"/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2893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Workflow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de-DE" sz="3200" dirty="0"/>
              <a:t>Forschungsfrage</a:t>
            </a:r>
          </a:p>
          <a:p>
            <a:pPr marL="514350" indent="-514350">
              <a:buAutoNum type="arabicPeriod"/>
            </a:pPr>
            <a:r>
              <a:rPr lang="de-DE" sz="3200" dirty="0"/>
              <a:t>Finder</a:t>
            </a:r>
          </a:p>
          <a:p>
            <a:pPr marL="514350" indent="-514350">
              <a:buAutoNum type="arabicPeriod"/>
            </a:pPr>
            <a:r>
              <a:rPr lang="de-DE" sz="3200" dirty="0"/>
              <a:t>Relevante Artikel</a:t>
            </a:r>
          </a:p>
          <a:p>
            <a:pPr marL="514350" indent="-514350">
              <a:buAutoNum type="arabicPeriod"/>
            </a:pPr>
            <a:r>
              <a:rPr lang="de-DE" sz="3200" dirty="0"/>
              <a:t>Connector</a:t>
            </a:r>
          </a:p>
          <a:p>
            <a:pPr marL="514350" indent="-514350">
              <a:buAutoNum type="arabicPeriod"/>
            </a:pPr>
            <a:r>
              <a:rPr lang="de-DE" sz="3200" dirty="0"/>
              <a:t>Weitere Artikel</a:t>
            </a:r>
          </a:p>
          <a:p>
            <a:pPr marL="514350" indent="-514350">
              <a:buAutoNum type="arabicPeriod"/>
            </a:pPr>
            <a:r>
              <a:rPr lang="de-DE" sz="3200" dirty="0"/>
              <a:t>Literaturbestand </a:t>
            </a:r>
          </a:p>
          <a:p>
            <a:endParaRPr lang="de-DE" sz="3200" b="1" dirty="0"/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8426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0B321-8A88-BDBA-CA1D-9354FF4B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164328"/>
            <a:ext cx="11471638" cy="529343"/>
          </a:xfrm>
        </p:spPr>
        <p:txBody>
          <a:bodyPr/>
          <a:lstStyle/>
          <a:p>
            <a:pPr algn="ctr"/>
            <a:r>
              <a:rPr lang="de-DE" dirty="0"/>
              <a:t>QUELLENBEWERTUNG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2BB28E-956C-156B-89B1-83B0C4B4120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BC22D-4E6D-0377-B91C-C05D8E9848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7253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Quellenbewertung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200" b="1" dirty="0"/>
              <a:t>KI findet Quellen aber Sie bewerten deren Qualität!</a:t>
            </a:r>
          </a:p>
          <a:p>
            <a:pPr marL="0" indent="0">
              <a:buNone/>
            </a:pPr>
            <a:r>
              <a:rPr lang="de-DE" sz="3200" dirty="0"/>
              <a:t>z. B. mit dem CRAAP-Test!</a:t>
            </a:r>
          </a:p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1877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CRAAP-Test 💩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4600" b="1" dirty="0">
                <a:solidFill>
                  <a:srgbClr val="C72426"/>
                </a:solidFill>
              </a:rPr>
              <a:t>C</a:t>
            </a:r>
            <a:r>
              <a:rPr lang="de-DE" sz="4600" b="1" dirty="0"/>
              <a:t>urrency (Aktualität)</a:t>
            </a:r>
          </a:p>
          <a:p>
            <a:pPr marL="0" indent="0">
              <a:buNone/>
            </a:pPr>
            <a:r>
              <a:rPr lang="de-DE" sz="4600" b="1" dirty="0" err="1">
                <a:solidFill>
                  <a:srgbClr val="C72426"/>
                </a:solidFill>
              </a:rPr>
              <a:t>R</a:t>
            </a:r>
            <a:r>
              <a:rPr lang="de-DE" sz="4600" b="1" dirty="0" err="1"/>
              <a:t>elevance</a:t>
            </a:r>
            <a:r>
              <a:rPr lang="de-DE" sz="4600" b="1" dirty="0"/>
              <a:t> (Relevanz)</a:t>
            </a:r>
          </a:p>
          <a:p>
            <a:pPr marL="0" indent="0">
              <a:buNone/>
            </a:pPr>
            <a:r>
              <a:rPr lang="de-DE" sz="4600" b="1" dirty="0">
                <a:solidFill>
                  <a:srgbClr val="C72426"/>
                </a:solidFill>
              </a:rPr>
              <a:t>A</a:t>
            </a:r>
            <a:r>
              <a:rPr lang="de-DE" sz="4600" b="1" dirty="0"/>
              <a:t>uthority (Autorität)</a:t>
            </a:r>
          </a:p>
          <a:p>
            <a:pPr marL="0" indent="0">
              <a:buNone/>
            </a:pPr>
            <a:r>
              <a:rPr lang="de-DE" sz="4600" b="1" dirty="0" err="1">
                <a:solidFill>
                  <a:srgbClr val="C72426"/>
                </a:solidFill>
              </a:rPr>
              <a:t>A</a:t>
            </a:r>
            <a:r>
              <a:rPr lang="de-DE" sz="4600" b="1" dirty="0" err="1"/>
              <a:t>ccuracy</a:t>
            </a:r>
            <a:r>
              <a:rPr lang="de-DE" sz="4600" b="1" dirty="0"/>
              <a:t> (Genauigkeit)</a:t>
            </a:r>
          </a:p>
          <a:p>
            <a:pPr marL="0" indent="0">
              <a:buNone/>
            </a:pPr>
            <a:r>
              <a:rPr lang="de-DE" sz="4600" b="1" dirty="0">
                <a:solidFill>
                  <a:srgbClr val="C72426"/>
                </a:solidFill>
              </a:rPr>
              <a:t>P</a:t>
            </a:r>
            <a:r>
              <a:rPr lang="de-DE" sz="4600" b="1" dirty="0"/>
              <a:t>urpose (Zweck)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823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CRAAP-Test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4000" b="1" dirty="0">
                <a:solidFill>
                  <a:srgbClr val="C72426"/>
                </a:solidFill>
              </a:rPr>
              <a:t>C</a:t>
            </a:r>
            <a:r>
              <a:rPr lang="de-DE" sz="4000" b="1" dirty="0"/>
              <a:t>urrency (Aktualität)</a:t>
            </a:r>
          </a:p>
          <a:p>
            <a:r>
              <a:rPr lang="de-DE" sz="2800" dirty="0"/>
              <a:t>Wann wurde die Quelle veröffentlicht?</a:t>
            </a:r>
          </a:p>
          <a:p>
            <a:r>
              <a:rPr lang="de-DE" sz="2800" dirty="0"/>
              <a:t>Ist das Thema zeitkritisch?</a:t>
            </a:r>
          </a:p>
          <a:p>
            <a:r>
              <a:rPr lang="de-DE" sz="2800" dirty="0"/>
              <a:t>Wurde die Quelle bearbeitet / aktualisiert?</a:t>
            </a:r>
          </a:p>
          <a:p>
            <a:pPr marL="0" indent="0">
              <a:buNone/>
            </a:pPr>
            <a:endParaRPr lang="de-DE" sz="4600" b="1" dirty="0"/>
          </a:p>
          <a:p>
            <a:pPr marL="0" indent="0">
              <a:buNone/>
            </a:pPr>
            <a:endParaRPr lang="de-DE" sz="4600" b="1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270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CRAAP-Test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4000" b="1" dirty="0" err="1">
                <a:solidFill>
                  <a:srgbClr val="C72426"/>
                </a:solidFill>
              </a:rPr>
              <a:t>R</a:t>
            </a:r>
            <a:r>
              <a:rPr lang="de-DE" sz="4000" b="1" dirty="0" err="1"/>
              <a:t>elevance</a:t>
            </a:r>
            <a:r>
              <a:rPr lang="de-DE" sz="4000" b="1" dirty="0"/>
              <a:t> (Relevanz)</a:t>
            </a:r>
          </a:p>
          <a:p>
            <a:r>
              <a:rPr lang="de-DE" sz="2800" dirty="0"/>
              <a:t>Passt die Quelle zur Fragestellung?</a:t>
            </a:r>
          </a:p>
          <a:p>
            <a:r>
              <a:rPr lang="de-DE" sz="2800" dirty="0"/>
              <a:t>Ist die Zielgruppe wissenschaftlich?</a:t>
            </a:r>
          </a:p>
          <a:p>
            <a:r>
              <a:rPr lang="de-DE" sz="2800" dirty="0"/>
              <a:t>Beantwortet die Quelle (Teile) meiner Forschungsfrage?</a:t>
            </a:r>
          </a:p>
          <a:p>
            <a:pPr marL="0" indent="0">
              <a:buNone/>
            </a:pPr>
            <a:endParaRPr lang="de-DE" sz="2800" dirty="0"/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9151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CRAAP-Test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4000" b="1" dirty="0">
                <a:solidFill>
                  <a:srgbClr val="C72426"/>
                </a:solidFill>
              </a:rPr>
              <a:t>A</a:t>
            </a:r>
            <a:r>
              <a:rPr lang="de-DE" sz="4000" b="1" dirty="0"/>
              <a:t>uthority (Autorität)</a:t>
            </a:r>
          </a:p>
          <a:p>
            <a:r>
              <a:rPr lang="de-DE" sz="2800" dirty="0"/>
              <a:t>Wer ist der Autor / die Autorin? </a:t>
            </a:r>
          </a:p>
          <a:p>
            <a:r>
              <a:rPr lang="de-DE" sz="2800" dirty="0"/>
              <a:t>Welche Qualifikation liegt vor?</a:t>
            </a:r>
          </a:p>
          <a:p>
            <a:r>
              <a:rPr lang="de-DE" sz="2800" dirty="0"/>
              <a:t>Peer-Review?</a:t>
            </a:r>
          </a:p>
          <a:p>
            <a:r>
              <a:rPr lang="de-DE" sz="2800" dirty="0"/>
              <a:t>Welche Institution steht dahinter?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411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CRAAP-Test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4000" b="1" dirty="0" err="1">
                <a:solidFill>
                  <a:srgbClr val="C72426"/>
                </a:solidFill>
              </a:rPr>
              <a:t>A</a:t>
            </a:r>
            <a:r>
              <a:rPr lang="de-DE" sz="4000" b="1" dirty="0" err="1"/>
              <a:t>ccuracy</a:t>
            </a:r>
            <a:r>
              <a:rPr lang="de-DE" sz="4000" b="1" dirty="0"/>
              <a:t> (Genauigkeit)</a:t>
            </a:r>
          </a:p>
          <a:p>
            <a:r>
              <a:rPr lang="de-DE" sz="2800" dirty="0"/>
              <a:t>Sind die Aussagen belegt?</a:t>
            </a:r>
          </a:p>
          <a:p>
            <a:r>
              <a:rPr lang="de-DE" sz="2800" dirty="0"/>
              <a:t>Quellenanagaben?</a:t>
            </a:r>
          </a:p>
          <a:p>
            <a:r>
              <a:rPr lang="de-DE" sz="2800" dirty="0"/>
              <a:t>Methode nachvollziehbar?</a:t>
            </a:r>
          </a:p>
          <a:p>
            <a:r>
              <a:rPr lang="de-DE" sz="2800" dirty="0"/>
              <a:t>Ergebnisse überprüfbar?</a:t>
            </a:r>
            <a:endParaRPr lang="de-DE" sz="40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638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400" b="1" dirty="0"/>
              <a:t>CRAAP-Test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4600" b="1" dirty="0">
                <a:solidFill>
                  <a:srgbClr val="C72426"/>
                </a:solidFill>
              </a:rPr>
              <a:t>P</a:t>
            </a:r>
            <a:r>
              <a:rPr lang="de-DE" sz="4600" b="1" dirty="0"/>
              <a:t>urpose (Zweck)</a:t>
            </a:r>
          </a:p>
          <a:p>
            <a:r>
              <a:rPr lang="de-DE" sz="2800" dirty="0"/>
              <a:t>Warum wurde die Quelle erstellt?</a:t>
            </a:r>
          </a:p>
          <a:p>
            <a:r>
              <a:rPr lang="de-DE" sz="2800" dirty="0"/>
              <a:t>Informieren, überzeugen, verkaufen?</a:t>
            </a:r>
          </a:p>
          <a:p>
            <a:r>
              <a:rPr lang="de-DE" sz="2800" dirty="0"/>
              <a:t>Wirtschaftliche oder politische </a:t>
            </a:r>
            <a:r>
              <a:rPr lang="de-DE" sz="2800" dirty="0" err="1"/>
              <a:t>Interressen</a:t>
            </a:r>
            <a:r>
              <a:rPr lang="de-DE" sz="2800" dirty="0"/>
              <a:t>?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621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B9465-85F4-ACB0-BF7B-B4D5A4D2A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86" y="1080000"/>
            <a:ext cx="11306851" cy="529343"/>
          </a:xfrm>
        </p:spPr>
        <p:txBody>
          <a:bodyPr/>
          <a:lstStyle/>
          <a:p>
            <a:r>
              <a:rPr lang="de-DE" dirty="0"/>
              <a:t>KI-</a:t>
            </a:r>
            <a:r>
              <a:rPr lang="de-DE" dirty="0" err="1"/>
              <a:t>Microlearnings</a:t>
            </a:r>
            <a:r>
              <a:rPr lang="de-DE" dirty="0"/>
              <a:t> @ Ohm</a:t>
            </a:r>
          </a:p>
        </p:txBody>
      </p:sp>
      <p:pic>
        <p:nvPicPr>
          <p:cNvPr id="8" name="Inhaltsplatzhalter 7" descr="Ein Bild, das Kunst, Zeichnung, Bild enthält.&#10;&#10;KI-generierte Inhalte können fehlerhaft sein.">
            <a:extLst>
              <a:ext uri="{FF2B5EF4-FFF2-40B4-BE49-F238E27FC236}">
                <a16:creationId xmlns:a16="http://schemas.microsoft.com/office/drawing/2014/main" id="{E1FA3759-CFF2-93B7-AEB9-E2E5A036B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760" y="2175877"/>
            <a:ext cx="3268756" cy="2574774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9E5B7A-3A85-4AB8-1DF2-3139236D6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7080" y="2131503"/>
            <a:ext cx="6400800" cy="529344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Vielen Dank </a:t>
            </a:r>
          </a:p>
          <a:p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A21E51-6B39-7CF4-0AEB-80D314EDEB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Intro KI Microlearnings @ ohm 2026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0296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8B9465-85F4-ACB0-BF7B-B4D5A4D2A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86" y="1080000"/>
            <a:ext cx="11306851" cy="529343"/>
          </a:xfrm>
        </p:spPr>
        <p:txBody>
          <a:bodyPr/>
          <a:lstStyle/>
          <a:p>
            <a:r>
              <a:rPr lang="de-DE" dirty="0"/>
              <a:t>KI-</a:t>
            </a:r>
            <a:r>
              <a:rPr lang="de-DE" dirty="0" err="1"/>
              <a:t>Microlearnings</a:t>
            </a:r>
            <a:r>
              <a:rPr lang="de-DE" dirty="0"/>
              <a:t> @ Ohm</a:t>
            </a:r>
          </a:p>
        </p:txBody>
      </p:sp>
      <p:pic>
        <p:nvPicPr>
          <p:cNvPr id="8" name="Inhaltsplatzhalter 7" descr="Ein Bild, das Kunst, Zeichnung, Bild enthält.&#10;&#10;KI-generierte Inhalte können fehlerhaft sein.">
            <a:extLst>
              <a:ext uri="{FF2B5EF4-FFF2-40B4-BE49-F238E27FC236}">
                <a16:creationId xmlns:a16="http://schemas.microsoft.com/office/drawing/2014/main" id="{E1FA3759-CFF2-93B7-AEB9-E2E5A036B9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760" y="2175877"/>
            <a:ext cx="3268756" cy="2574774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69E5B7A-3A85-4AB8-1DF2-3139236D6A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4787" y="1940119"/>
            <a:ext cx="6400800" cy="529344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Ende der Aufzeichnung</a:t>
            </a:r>
          </a:p>
          <a:p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A21E51-6B39-7CF4-0AEB-80D314EDEBE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Intro KI Microlearnings @ ohm 2026 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38C2E38-058D-FD6F-011F-FE5194F55E84}"/>
              </a:ext>
            </a:extLst>
          </p:cNvPr>
          <p:cNvSpPr txBox="1"/>
          <p:nvPr/>
        </p:nvSpPr>
        <p:spPr>
          <a:xfrm>
            <a:off x="477080" y="2660847"/>
            <a:ext cx="756964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r>
              <a:rPr lang="de-DE" dirty="0"/>
              <a:t>Bitte stellen Sie Ihre Kamera nun wieder an.</a:t>
            </a:r>
            <a:br>
              <a:rPr lang="de-DE" dirty="0"/>
            </a:br>
            <a:br>
              <a:rPr lang="de-DE" dirty="0"/>
            </a:br>
            <a:br>
              <a:rPr lang="de-DE" sz="1600" dirty="0"/>
            </a:b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58721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0B321-8A88-BDBA-CA1D-9354FF4BD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3164328"/>
            <a:ext cx="11471638" cy="529343"/>
          </a:xfrm>
        </p:spPr>
        <p:txBody>
          <a:bodyPr/>
          <a:lstStyle/>
          <a:p>
            <a:pPr algn="ctr"/>
            <a:r>
              <a:rPr lang="de-DE" dirty="0"/>
              <a:t>PRAXIS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2BB28E-956C-156B-89B1-83B0C4B4120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BC22D-4E6D-0377-B91C-C05D8E98487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8096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46585-6C57-F4AA-68EB-5CAD6336B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999" y="1003037"/>
            <a:ext cx="11471638" cy="529343"/>
          </a:xfrm>
        </p:spPr>
        <p:txBody>
          <a:bodyPr/>
          <a:lstStyle/>
          <a:p>
            <a:pPr marL="0" indent="0">
              <a:buNone/>
            </a:pPr>
            <a:r>
              <a:rPr lang="de-DE" sz="3600" b="1" dirty="0"/>
              <a:t>Praxisaufgabe: KI-Recherchetools im Vergleich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6B5E983-5D42-CBB2-DCCD-D9EE6B6C5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2097792"/>
            <a:ext cx="11173518" cy="36802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de-DE" sz="3200" dirty="0"/>
              <a:t>Untersuchen Sie die Forschungsfrage </a:t>
            </a:r>
            <a:r>
              <a:rPr lang="de-DE" sz="3200" i="1" dirty="0"/>
              <a:t>„Welche Faktoren beeinflussen den Studienerfolg Studierender“ </a:t>
            </a:r>
            <a:r>
              <a:rPr lang="de-DE" sz="3200" dirty="0"/>
              <a:t>mit vier verschiedenen Tools:</a:t>
            </a:r>
          </a:p>
          <a:p>
            <a:r>
              <a:rPr lang="de-DE" sz="3200" dirty="0"/>
              <a:t>Consensus</a:t>
            </a:r>
          </a:p>
          <a:p>
            <a:r>
              <a:rPr lang="de-DE" sz="3200" dirty="0"/>
              <a:t>Asta</a:t>
            </a:r>
          </a:p>
          <a:p>
            <a:r>
              <a:rPr lang="de-DE" sz="3200" dirty="0"/>
              <a:t>WISO KI</a:t>
            </a:r>
          </a:p>
          <a:p>
            <a:r>
              <a:rPr lang="de-DE" sz="3200" dirty="0"/>
              <a:t>Statista AI</a:t>
            </a:r>
          </a:p>
          <a:p>
            <a:pPr>
              <a:buFontTx/>
              <a:buChar char="-"/>
            </a:pPr>
            <a:endParaRPr lang="de-DE" sz="3200" dirty="0"/>
          </a:p>
          <a:p>
            <a:pPr marL="0" indent="0">
              <a:buNone/>
            </a:pPr>
            <a:r>
              <a:rPr lang="de-DE" sz="3200" dirty="0"/>
              <a:t>Vergleichen Sie die Ergebnisse</a:t>
            </a:r>
          </a:p>
          <a:p>
            <a:r>
              <a:rPr lang="de-DE" sz="3200" dirty="0"/>
              <a:t>Welche Unterschiede sind ihnen Aufgefallen?</a:t>
            </a:r>
          </a:p>
          <a:p>
            <a:r>
              <a:rPr lang="de-DE" sz="3200" dirty="0"/>
              <a:t>Welches Tool liefert Ihrer Meinung nach das beste Ergebnis?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/>
          </a:p>
          <a:p>
            <a:endParaRPr lang="de-DE" sz="3200" b="1" dirty="0"/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C4028F-D820-0BB5-EF34-B7C0B9018F5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138D6E0-015B-EF40-CC26-69781F35CF4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3FEB9C3-1FF9-4F1A-B0DB-7E320F93F669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0093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93AE4-60CF-410A-AF90-00760237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Kontaktmöglichkeiten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CD485A-E85C-48AF-98FB-A0F1300D9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263" y="2496676"/>
            <a:ext cx="9269413" cy="4438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/>
              <a:t>0911 / 5880-4000</a:t>
            </a:r>
          </a:p>
          <a:p>
            <a:pPr marL="0" indent="0">
              <a:buNone/>
            </a:pPr>
            <a:endParaRPr lang="de-DE" sz="2000" b="1" dirty="0"/>
          </a:p>
          <a:p>
            <a:pPr marL="0" indent="0">
              <a:buNone/>
            </a:pPr>
            <a:r>
              <a:rPr lang="de-DE" sz="2800" b="1" dirty="0"/>
              <a:t>bibliothek@th-nuernberg.de</a:t>
            </a:r>
          </a:p>
          <a:p>
            <a:pPr marL="0" indent="0">
              <a:buNone/>
            </a:pPr>
            <a:endParaRPr lang="de-DE" sz="2000" b="1" dirty="0"/>
          </a:p>
          <a:p>
            <a:pPr marL="0" indent="0">
              <a:buNone/>
            </a:pPr>
            <a:r>
              <a:rPr lang="de-DE" sz="2800" b="1" dirty="0"/>
              <a:t>persönlich an der Servicetheke</a:t>
            </a:r>
          </a:p>
          <a:p>
            <a:pPr marL="0" indent="0">
              <a:buNone/>
            </a:pPr>
            <a:endParaRPr lang="de-DE" sz="2000" b="1" dirty="0"/>
          </a:p>
          <a:p>
            <a:pPr marL="0" indent="0">
              <a:buNone/>
            </a:pPr>
            <a:r>
              <a:rPr lang="de-DE" sz="2800" b="1" dirty="0"/>
              <a:t>Schulungen &amp; Beratungen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EF4B333-3B28-4188-88E3-B69C2ECD17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Wir freuen uns auf eure Anfragen!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766083-4F75-49CD-9E2E-B79EB481BFE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657496" y="6208031"/>
            <a:ext cx="688241" cy="140470"/>
          </a:xfrm>
        </p:spPr>
        <p:txBody>
          <a:bodyPr/>
          <a:lstStyle/>
          <a:p>
            <a:fld id="{13FEB9C3-1FF9-4F1A-B0DB-7E320F93F669}" type="slidenum">
              <a:rPr lang="de-DE" smtClean="0"/>
              <a:pPr/>
              <a:t>35</a:t>
            </a:fld>
            <a:endParaRPr lang="de-DE"/>
          </a:p>
        </p:txBody>
      </p:sp>
      <p:pic>
        <p:nvPicPr>
          <p:cNvPr id="9" name="Grafik 8" descr="Telefon">
            <a:extLst>
              <a:ext uri="{FF2B5EF4-FFF2-40B4-BE49-F238E27FC236}">
                <a16:creationId xmlns:a16="http://schemas.microsoft.com/office/drawing/2014/main" id="{058EE4B3-0523-4ADF-A7DB-5F7439CFC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0584" y="2339682"/>
            <a:ext cx="800728" cy="800728"/>
          </a:xfrm>
          <a:prstGeom prst="rect">
            <a:avLst/>
          </a:prstGeom>
        </p:spPr>
      </p:pic>
      <p:pic>
        <p:nvPicPr>
          <p:cNvPr id="11" name="Grafik 10" descr="Senden">
            <a:extLst>
              <a:ext uri="{FF2B5EF4-FFF2-40B4-BE49-F238E27FC236}">
                <a16:creationId xmlns:a16="http://schemas.microsoft.com/office/drawing/2014/main" id="{B90830FA-533D-45B2-9863-C04B53DAD6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0584" y="3271171"/>
            <a:ext cx="795669" cy="795669"/>
          </a:xfrm>
          <a:prstGeom prst="rect">
            <a:avLst/>
          </a:prstGeom>
        </p:spPr>
      </p:pic>
      <p:pic>
        <p:nvPicPr>
          <p:cNvPr id="13" name="Grafik 12" descr="Fragen">
            <a:extLst>
              <a:ext uri="{FF2B5EF4-FFF2-40B4-BE49-F238E27FC236}">
                <a16:creationId xmlns:a16="http://schemas.microsoft.com/office/drawing/2014/main" id="{EAC306A1-A954-4D94-95A9-477132FA95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0584" y="4197601"/>
            <a:ext cx="795669" cy="795669"/>
          </a:xfrm>
          <a:prstGeom prst="rect">
            <a:avLst/>
          </a:prstGeom>
        </p:spPr>
      </p:pic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02F90BE4-87A7-4294-8D58-7ED87E432DD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 Nürnberg | Bibliothek</a:t>
            </a:r>
            <a:endParaRPr lang="de-DE" dirty="0"/>
          </a:p>
        </p:txBody>
      </p:sp>
      <p:pic>
        <p:nvPicPr>
          <p:cNvPr id="8" name="Grafik 7" descr="Klassenzimmer">
            <a:extLst>
              <a:ext uri="{FF2B5EF4-FFF2-40B4-BE49-F238E27FC236}">
                <a16:creationId xmlns:a16="http://schemas.microsoft.com/office/drawing/2014/main" id="{97DC8891-BD8A-4D11-9298-59BC543169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0529" y="5124926"/>
            <a:ext cx="800729" cy="800729"/>
          </a:xfrm>
          <a:prstGeom prst="rect">
            <a:avLst/>
          </a:prstGeom>
        </p:spPr>
      </p:pic>
      <p:pic>
        <p:nvPicPr>
          <p:cNvPr id="10" name="Grafik 9" descr="Einhorn mit einfarbiger Füllung">
            <a:extLst>
              <a:ext uri="{FF2B5EF4-FFF2-40B4-BE49-F238E27FC236}">
                <a16:creationId xmlns:a16="http://schemas.microsoft.com/office/drawing/2014/main" id="{F9F15CD4-B843-B68D-3CDA-57DCD7532A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04143" y="5299075"/>
            <a:ext cx="185938" cy="18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5562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">
  <a:themeElements>
    <a:clrScheme name="Benutzerdefiniert 2">
      <a:dk1>
        <a:srgbClr val="16283D"/>
      </a:dk1>
      <a:lt1>
        <a:sysClr val="window" lastClr="FFFFFF"/>
      </a:lt1>
      <a:dk2>
        <a:srgbClr val="000000"/>
      </a:dk2>
      <a:lt2>
        <a:srgbClr val="E7E6E6"/>
      </a:lt2>
      <a:accent1>
        <a:srgbClr val="C72426"/>
      </a:accent1>
      <a:accent2>
        <a:srgbClr val="16283D"/>
      </a:accent2>
      <a:accent3>
        <a:srgbClr val="D6EAF5"/>
      </a:accent3>
      <a:accent4>
        <a:srgbClr val="FFE763"/>
      </a:accent4>
      <a:accent5>
        <a:srgbClr val="603F80"/>
      </a:accent5>
      <a:accent6>
        <a:srgbClr val="83AC54"/>
      </a:accent6>
      <a:hlink>
        <a:srgbClr val="2D87B8"/>
      </a:hlink>
      <a:folHlink>
        <a:srgbClr val="B1D7EB"/>
      </a:folHlink>
    </a:clrScheme>
    <a:fontScheme name="TH Nürnberg OHM">
      <a:majorFont>
        <a:latin typeface="Public Sans ExtraBold"/>
        <a:ea typeface=""/>
        <a:cs typeface=""/>
      </a:majorFont>
      <a:minorFont>
        <a:latin typeface="Public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>
        <a:normAutofit/>
      </a:bodyPr>
      <a:lstStyle>
        <a:defPPr algn="ctr">
          <a:defRPr sz="2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3-02-22 Präsentationsvorlage - Kopie.potx" id="{B0D07936-725D-4CD1-A297-760B5C13FA30}" vid="{E93DF1DA-F3D8-42D9-B96E-9A8FB9047E3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Vorlage_Präsentation</Template>
  <TotalTime>0</TotalTime>
  <Words>1000</Words>
  <Application>Microsoft Office PowerPoint</Application>
  <PresentationFormat>Breitbild</PresentationFormat>
  <Paragraphs>296</Paragraphs>
  <Slides>35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35</vt:i4>
      </vt:variant>
    </vt:vector>
  </HeadingPairs>
  <TitlesOfParts>
    <vt:vector size="42" baseType="lpstr">
      <vt:lpstr>MS Mincho</vt:lpstr>
      <vt:lpstr>Arial</vt:lpstr>
      <vt:lpstr>Calibri</vt:lpstr>
      <vt:lpstr>Public Sans</vt:lpstr>
      <vt:lpstr>Public Sans ExtraBold</vt:lpstr>
      <vt:lpstr>Public Sans Medium</vt:lpstr>
      <vt:lpstr>Office</vt:lpstr>
      <vt:lpstr>KI-Microlearnings @ Ohm</vt:lpstr>
      <vt:lpstr>KI-Microlearnings @ Ohm</vt:lpstr>
      <vt:lpstr>KI-Microlearnings @ Ohm</vt:lpstr>
      <vt:lpstr>KI-gestützte Recherche </vt:lpstr>
      <vt:lpstr>Worum geht es heute?</vt:lpstr>
      <vt:lpstr>Lernziele</vt:lpstr>
      <vt:lpstr>GRUNDLAGEN</vt:lpstr>
      <vt:lpstr>Was hat sich verändert?</vt:lpstr>
      <vt:lpstr>Von der Suchanfrage zum Gespräch</vt:lpstr>
      <vt:lpstr>Die drei Säulen moderner KI-Recherche</vt:lpstr>
      <vt:lpstr>Semantische Suche</vt:lpstr>
      <vt:lpstr>Copilot, ChatGPT &amp; Co (LLMs)</vt:lpstr>
      <vt:lpstr>Copilot, ChatGPT &amp; Co (LLMs)</vt:lpstr>
      <vt:lpstr>Zitationsnetzwerke</vt:lpstr>
      <vt:lpstr>TOOLS</vt:lpstr>
      <vt:lpstr>Finder</vt:lpstr>
      <vt:lpstr>Finder</vt:lpstr>
      <vt:lpstr>Finder</vt:lpstr>
      <vt:lpstr>Connector</vt:lpstr>
      <vt:lpstr>Connector</vt:lpstr>
      <vt:lpstr>Connector</vt:lpstr>
      <vt:lpstr>Workflow</vt:lpstr>
      <vt:lpstr>QUELLENBEWERTUNG</vt:lpstr>
      <vt:lpstr>Quellenbewertung</vt:lpstr>
      <vt:lpstr>CRAAP-Test 💩</vt:lpstr>
      <vt:lpstr>CRAAP-Test</vt:lpstr>
      <vt:lpstr>CRAAP-Test</vt:lpstr>
      <vt:lpstr>CRAAP-Test</vt:lpstr>
      <vt:lpstr>CRAAP-Test</vt:lpstr>
      <vt:lpstr>CRAAP-Test</vt:lpstr>
      <vt:lpstr>KI-Microlearnings @ Ohm</vt:lpstr>
      <vt:lpstr>KI-Microlearnings @ Ohm</vt:lpstr>
      <vt:lpstr>PRAXIS</vt:lpstr>
      <vt:lpstr>Praxisaufgabe: KI-Recherchetools im Vergleich</vt:lpstr>
      <vt:lpstr>Kontaktmöglichkeiten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Anleitung</dc:title>
  <dc:creator>Rammler, Christina</dc:creator>
  <cp:lastModifiedBy>Magnus Zettler</cp:lastModifiedBy>
  <cp:revision>439</cp:revision>
  <dcterms:created xsi:type="dcterms:W3CDTF">2023-02-28T11:57:04Z</dcterms:created>
  <dcterms:modified xsi:type="dcterms:W3CDTF">2026-09-23T13:12:58Z</dcterms:modified>
</cp:coreProperties>
</file>