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7" r:id="rId1"/>
  </p:sldMasterIdLst>
  <p:notesMasterIdLst>
    <p:notesMasterId r:id="rId9"/>
  </p:notesMasterIdLst>
  <p:sldIdLst>
    <p:sldId id="3124" r:id="rId2"/>
    <p:sldId id="367" r:id="rId3"/>
    <p:sldId id="3123" r:id="rId4"/>
    <p:sldId id="361" r:id="rId5"/>
    <p:sldId id="362" r:id="rId6"/>
    <p:sldId id="382" r:id="rId7"/>
    <p:sldId id="364" r:id="rId8"/>
  </p:sldIdLst>
  <p:sldSz cx="12192000" cy="6858000"/>
  <p:notesSz cx="9926638" cy="67976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B7D4772B-043F-49E9-BB8F-D40DFAEBC49C}">
          <p14:sldIdLst>
            <p14:sldId id="3124"/>
            <p14:sldId id="367"/>
            <p14:sldId id="3123"/>
            <p14:sldId id="361"/>
            <p14:sldId id="362"/>
            <p14:sldId id="382"/>
            <p14:sldId id="3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23D11A-1DF6-EE6B-4EF2-11716DE30A45}" name="Romina Dertscheny-Schwarz" initials="RDS" userId="S::dertscheny-schwarz@eworks-gmbh.de::bf7a6196-0876-49c8-aa05-96405fe9696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6E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74" autoAdjust="0"/>
    <p:restoredTop sz="71097" autoAdjust="0"/>
  </p:normalViewPr>
  <p:slideViewPr>
    <p:cSldViewPr snapToGrid="0" showGuides="1">
      <p:cViewPr varScale="1">
        <p:scale>
          <a:sx n="56" d="100"/>
          <a:sy n="56" d="100"/>
        </p:scale>
        <p:origin x="50" y="7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57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BFF51-2098-4D5A-94F9-58B977AD4BE2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664C4-E931-43C8-BC1C-83625EAB2A7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067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664C4-E931-43C8-BC1C-83625EAB2A7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2024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Was ist gute wiss. Praxis?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664C4-E931-43C8-BC1C-83625EAB2A7A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191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9664C4-E931-43C8-BC1C-83625EAB2A7A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7561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4CF423-E697-4E5C-96B3-A9A1D90CAB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F6DE85A-A884-4809-B282-CB25A6EE2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F519081-E10B-48B1-B631-63FFCBD8A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F07B09-DB9E-47E5-9988-1C231A82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B18718C-03F2-48B8-A121-28FEED4E2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646370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FCF872-DD58-4C48-BDBD-5AFCA6108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6ACEB10-C097-46D8-9AE5-6A9A981867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544061-398D-44A7-A413-A0CD2394F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506115-7B21-467B-8EF1-C65DC6218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AD8003-83C8-496D-ACB9-EF77DE469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620205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18484AC-1707-48BF-804B-11B6C1ADFC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B3CBEDA-09B5-4F0B-AD81-B6F8B252A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4D59ED-C505-4AEE-9A59-F19F4970E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BC19D20-244C-4FEA-897F-F27758292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3FDD6D-7D41-4174-AAC7-89C6AB2BA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869853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pitelfolie rot (ohne Untertite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2ABEB4-2C14-6FDA-C403-054743E55D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6869"/>
            <a:ext cx="10515600" cy="1500187"/>
          </a:xfrm>
        </p:spPr>
        <p:txBody>
          <a:bodyPr anchor="ctr"/>
          <a:lstStyle>
            <a:lvl1pPr algn="ctr">
              <a:lnSpc>
                <a:spcPts val="5500"/>
              </a:lnSpc>
              <a:defRPr sz="5400"/>
            </a:lvl1pPr>
          </a:lstStyle>
          <a:p>
            <a:r>
              <a:rPr lang="de-DE" dirty="0"/>
              <a:t>Titel des Kapitels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A6A4EB1-9AA0-00D1-1FED-C3451A4938F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81890F5-472F-80A0-C435-498C3E6B55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4946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rot mit Bildplatzhalt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F15C5735-14A2-5472-0518-FFF8D2B6817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3200" cy="6858000"/>
          </a:xfrm>
        </p:spPr>
        <p:txBody>
          <a:bodyPr anchor="ctr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D2F2999-1E71-B531-4878-5469A20D207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7188" y="3756211"/>
            <a:ext cx="8456400" cy="1171071"/>
          </a:xfrm>
        </p:spPr>
        <p:txBody>
          <a:bodyPr anchor="b"/>
          <a:lstStyle>
            <a:lvl1pPr algn="l">
              <a:lnSpc>
                <a:spcPts val="8800"/>
              </a:lnSpc>
              <a:defRPr sz="86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pic>
        <p:nvPicPr>
          <p:cNvPr id="4" name="Grafik 3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4CF58DF2-554F-F3A5-4A77-5B6C5E3A57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188" y="226800"/>
            <a:ext cx="2154940" cy="524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37503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07878-63EA-3977-B314-9A8C22E2C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1080000"/>
            <a:ext cx="11471638" cy="529343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581A20-C1DF-C740-F432-48F016C1A798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3pPr>
              <a:defRPr/>
            </a:lvl3pPr>
            <a:lvl4pPr>
              <a:defRPr/>
            </a:lvl4pPr>
            <a:lvl5pPr>
              <a:defRPr/>
            </a:lvl5pPr>
            <a:lvl6pPr marL="900000">
              <a:lnSpc>
                <a:spcPts val="1920"/>
              </a:lnSpc>
              <a:defRPr sz="1400"/>
            </a:lvl6pPr>
            <a:lvl7pPr marL="1116000">
              <a:lnSpc>
                <a:spcPts val="1920"/>
              </a:lnSpc>
              <a:defRPr sz="1400"/>
            </a:lvl7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73C70CF-3387-2970-C095-085C3B4D22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64000"/>
            <a:ext cx="11473200" cy="378000"/>
          </a:xfrm>
        </p:spPr>
        <p:txBody>
          <a:bodyPr>
            <a:noAutofit/>
          </a:bodyPr>
          <a:lstStyle>
            <a:lvl1pPr marL="0" indent="0">
              <a:lnSpc>
                <a:spcPts val="2900"/>
              </a:lnSpc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17857D49-53B5-0925-D270-F58A02A557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77E45D-EA94-2A05-1E5F-FB39AFC9399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ED61F9-A129-0FDE-2F50-65CB13897B7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11290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07878-63EA-3977-B314-9A8C22E2C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1080000"/>
            <a:ext cx="11471638" cy="529343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581A20-C1DF-C740-F432-48F016C1A7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1797050"/>
            <a:ext cx="11471638" cy="44391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EB0A72-FBC9-69D3-72A5-A1A61E01E9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696324-603F-BB54-E949-1487348E0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3302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groß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F6C5E33-7F21-3936-C96B-D7B71F8707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73C70CF-3387-2970-C095-085C3B4D22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803880"/>
            <a:ext cx="11473200" cy="378000"/>
          </a:xfrm>
        </p:spPr>
        <p:txBody>
          <a:bodyPr>
            <a:noAutofit/>
          </a:bodyPr>
          <a:lstStyle>
            <a:lvl1pPr marL="0" indent="0">
              <a:lnSpc>
                <a:spcPts val="2900"/>
              </a:lnSpc>
              <a:buNone/>
              <a:defRPr sz="28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Titel bearbeiten</a:t>
            </a: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711B9E05-1F66-40E4-8A0B-8DDA6922BA6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1280160"/>
            <a:ext cx="11471638" cy="495604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B86E67E-6149-2180-D86F-DCFF7F815FC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95393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07878-63EA-3977-B314-9A8C22E2C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1080000"/>
            <a:ext cx="11471638" cy="529343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581A20-C1DF-C740-F432-48F016C1A7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2556001"/>
            <a:ext cx="5567834" cy="36802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C18DFBE-D824-4B92-7420-A11062A353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F6C5E33-7F21-3936-C96B-D7B71F8707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773C70CF-3387-2970-C095-085C3B4D22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1764000"/>
            <a:ext cx="5569200" cy="378000"/>
          </a:xfrm>
        </p:spPr>
        <p:txBody>
          <a:bodyPr>
            <a:noAutofit/>
          </a:bodyPr>
          <a:lstStyle>
            <a:lvl1pPr marL="0" indent="0">
              <a:lnSpc>
                <a:spcPts val="2900"/>
              </a:lnSpc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D5771E45-57C3-2620-B432-B601CECEE52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264000" y="2556001"/>
            <a:ext cx="5569200" cy="36802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Textplatzhalter 11">
            <a:extLst>
              <a:ext uri="{FF2B5EF4-FFF2-40B4-BE49-F238E27FC236}">
                <a16:creationId xmlns:a16="http://schemas.microsoft.com/office/drawing/2014/main" id="{BABC1A0F-91CF-DFD6-1F8A-E6C2A5DF22C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264000" y="1764000"/>
            <a:ext cx="5569200" cy="378000"/>
          </a:xfrm>
        </p:spPr>
        <p:txBody>
          <a:bodyPr>
            <a:noAutofit/>
          </a:bodyPr>
          <a:lstStyle>
            <a:lvl1pPr marL="0" indent="0">
              <a:lnSpc>
                <a:spcPts val="2900"/>
              </a:lnSpc>
              <a:buNone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Untertitel bearbeiten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661DFCB-8103-CC1D-E336-E8B3816EF7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3632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ClipAr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07878-63EA-3977-B314-9A8C22E2C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8" y="1057568"/>
            <a:ext cx="4644000" cy="529343"/>
          </a:xfrm>
        </p:spPr>
        <p:txBody>
          <a:bodyPr anchor="t"/>
          <a:lstStyle>
            <a:lvl1pPr>
              <a:defRPr/>
            </a:lvl1pPr>
          </a:lstStyle>
          <a:p>
            <a:r>
              <a:rPr lang="de-DE" dirty="0"/>
              <a:t>Titel bearbeiten (zweizeilig)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581A20-C1DF-C740-F432-48F016C1A7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2556001"/>
            <a:ext cx="4644000" cy="368020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16FEB295-B9E9-46BA-EE53-47FF12B4087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09200" y="332209"/>
            <a:ext cx="6624000" cy="5904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8D45CD1F-EA7D-98A3-6B43-67BDEAACCB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542CFC6-A2F3-0CEB-58F0-7304B6A3025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362378C-8DD8-C152-F6CC-ED005931429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61359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F07878-63EA-3977-B314-9A8C22E2C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1080000"/>
            <a:ext cx="11471638" cy="529343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bearbeiten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01711F5-F1B0-35F1-0DA8-434EB3E579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823C215-FBCC-4133-9718-CDB5059618F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017321A5-3E52-01A4-A7FF-6083C229B57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3679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683CB-3DF0-4041-8F78-99A6EE7D9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366854D-507B-41AF-8E15-955AC0BFB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2EB5A56-CC79-4934-BF5E-4DCEA1942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801425-16FF-461A-9670-5FBCC8538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802F44-D3FF-4F39-BEBC-28F35760B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1892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Inhalt, ohn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581A20-C1DF-C740-F432-48F016C1A79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1076325"/>
            <a:ext cx="11471638" cy="515988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Textinhalt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DB48314-5880-B59F-70F1-0E27E9BF31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9EB0A72-FBC9-69D3-72A5-A1A61E01E9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696324-603F-BB54-E949-1487348E0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20106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 dunkelblau (ohne Untertite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2ABEB4-2C14-6FDA-C403-054743E55D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6869"/>
            <a:ext cx="10515600" cy="1500187"/>
          </a:xfrm>
        </p:spPr>
        <p:txBody>
          <a:bodyPr anchor="ctr"/>
          <a:lstStyle>
            <a:lvl1pPr algn="ctr">
              <a:lnSpc>
                <a:spcPts val="5500"/>
              </a:lnSpc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Titel des Kapitels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E1BC914-CDBC-77D0-6C50-7F61587F8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A535B0C-77A0-A23C-9818-775BB07257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Fußzeile für alle Folien ändern über Reiter "Einfügen" &gt; "Kopf- und Fußzeile" &gt; "Für alle übernehmen" (dabei „Auf Titelfolie nicht anzeigen“ anhaken)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A2E3220-4ED8-2AE5-69C0-549564114E7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829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22D749-4B65-462D-BE1B-CB18A5752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73F3E0-228D-4B96-B58D-BE1370CE1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B34B1E-B884-45FF-B1EB-19C2CF533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7A5439-122F-40C4-A13E-76F19FA5F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6E6209-FA95-480F-A86C-CF6515A39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802746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E9B92F-9646-4D9A-96B1-A6F57C3AC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E18F973-F106-4FB9-98E2-567878D103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4AF0DB-BC40-451C-ABF8-98E8BC9241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828817-DC9F-4B42-96D4-1A52DB208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36ADF13-1CDF-4CFD-8F94-6A4FAFF9A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03C4995-42CF-4EFF-B502-7580B3B1E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438846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CD2718-3B94-4879-8FAC-0374FE5B2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2289D3-9FA0-4DF0-A66D-DAD499602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8A0A9C8-D464-4E46-A110-2510537316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737B506-A27B-4D55-8766-7597D37F5D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8AF5F5D-D79B-422D-A2A4-63D2AC4968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A413B4D-BC9F-4E55-ADF1-C0A67D87A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FA96FD6-506F-4300-A029-253B01734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EA41F6A-AD33-4D7F-9AB7-6FB66BCCE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194614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E8B812-0D3C-4DA5-92A3-610C8534A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C5F9C00-CF91-475D-AB26-A3730037A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F8E05DA-CE09-44BF-87E6-28E52067A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2207FB0-8223-4E66-9D94-95D3DB823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5961EE6-E7E1-48D9-A85E-339F3E6FDA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99" y="295200"/>
            <a:ext cx="684000" cy="2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617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A09D5A7-AC4E-4242-BC52-93CC67E18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BE5A161-3F79-40CD-B2A4-6684FBC39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AB92EB9-3DD6-49F3-AC39-AC75BB32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816956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C3C2D6-7489-4FE5-B997-8DEE790BA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8624366-0026-46D7-BAF9-AD1D4CC07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C90D01-7E05-4C5E-850B-0351E7CD2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700822C-9BE4-4201-A664-556D096B9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0700F7E-2016-4F8F-B6D5-E6BAC19D4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5DA83C-721A-41A1-9D17-4816823B1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899503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D591A8-7299-4E54-BBC7-9312EB7F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BF45B4C-155A-461E-828C-056CCC9FD7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67CCBAF-3627-48C6-8452-43DEC966E5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A5CC9E5-B621-4ADB-B703-4FDF3BAA1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A2D2BB-2BA7-42A0-A2E8-92408D4C5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E5BD427-262D-417A-8EED-5ECE96C28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936732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EF81103-9AF4-4E54-A80E-233D0E74C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FF8EEED-7927-4058-A0A0-7BA3D1ED0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65B595-A0DF-4399-A635-6CE8DFCC7C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CC7C1-843C-4D60-AEAF-EFE0BD729F8A}" type="datetimeFigureOut">
              <a:rPr lang="de-DE" smtClean="0"/>
              <a:t>25.04.2025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9FD1FF-7CF2-47E5-AE93-D31D0FECA3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Fußzeile für alle Folien ändern über Reiter "Einfügen" &gt; "Kopf- und Fußzeile" &gt; "Für alle übernehmen" (dabei „Auf Titelfolie nicht anzeigen“ anhaken)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74D1EE-147E-453B-BDB2-D6B8429CCF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EB9C3-1FF9-4F1A-B0DB-7E320F93F669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2260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70" r:id="rId13"/>
    <p:sldLayoutId id="2147483650" r:id="rId14"/>
    <p:sldLayoutId id="2147483659" r:id="rId15"/>
    <p:sldLayoutId id="2147483658" r:id="rId16"/>
    <p:sldLayoutId id="2147483660" r:id="rId17"/>
    <p:sldLayoutId id="2147483662" r:id="rId18"/>
    <p:sldLayoutId id="2147483672" r:id="rId19"/>
    <p:sldLayoutId id="2147483673" r:id="rId20"/>
    <p:sldLayoutId id="2147483666" r:id="rId2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226" userDrawn="1">
          <p15:clr>
            <a:srgbClr val="F26B43"/>
          </p15:clr>
        </p15:guide>
        <p15:guide id="4" orient="horz" pos="4105" userDrawn="1">
          <p15:clr>
            <a:srgbClr val="F26B43"/>
          </p15:clr>
        </p15:guide>
        <p15:guide id="5" pos="7453" userDrawn="1">
          <p15:clr>
            <a:srgbClr val="F26B43"/>
          </p15:clr>
        </p15:guide>
        <p15:guide id="6" pos="225" userDrawn="1">
          <p15:clr>
            <a:srgbClr val="F26B43"/>
          </p15:clr>
        </p15:guide>
        <p15:guide id="7" orient="horz" pos="4017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67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creativecommons.org/licenses/by-sa/4.0/?ref=chooser-v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llea.org/code-of-conduct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fg.de/resource/blob/289674/ff57cf46c5ca109cb18533b21fba49bd/230921-stellungnahme-praesidium-ki-ai-data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fg.de/resource/blob/289674/ff57cf46c5ca109cb18533b21fba49bd/230921-stellungnahme-praesidium-ki-ai-data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138AEC-D4CD-4FBE-9E29-20A09D17E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65125"/>
            <a:ext cx="10993800" cy="1325563"/>
          </a:xfrm>
        </p:spPr>
        <p:txBody>
          <a:bodyPr/>
          <a:lstStyle/>
          <a:p>
            <a:r>
              <a:rPr lang="de-DE" dirty="0"/>
              <a:t>Disclaimer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6BAC075-6D24-40FD-82C0-B32CFA068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2070100"/>
            <a:ext cx="11471638" cy="4166109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Diese Folien werden im Bildungsbereich eingesetzt und sind lizenziert mit</a:t>
            </a:r>
          </a:p>
          <a:p>
            <a:pPr marL="0" indent="0">
              <a:buNone/>
            </a:pPr>
            <a:r>
              <a:rPr lang="de-DE" altLang="de-DE" dirty="0">
                <a:latin typeface="Arial" panose="020B0604020202020204" pitchFamily="34" charset="0"/>
                <a:hlinkClick r:id="rId2"/>
              </a:rPr>
              <a:t>CC BY-SA 4.0 </a:t>
            </a:r>
            <a:r>
              <a:rPr lang="de-DE" dirty="0"/>
              <a:t>, </a:t>
            </a:r>
          </a:p>
          <a:p>
            <a:pPr marL="0" indent="0">
              <a:buNone/>
            </a:pPr>
            <a:r>
              <a:rPr lang="de-DE" dirty="0"/>
              <a:t>abgesehen von den mit Quellenangaben gekennzeichneten Bereichen. Diese sind entsprechend des aktuellen UrhG zu verwenden.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Urheberin: TH Nürnberg, Barbara Meissner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4282B69-CB77-43C5-B11D-12D82A459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0773" y="674358"/>
            <a:ext cx="2881588" cy="555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012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A716E8F-B6E0-42C4-A29B-02E4AAD6E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Gute wissenschaftliche Praxis</a:t>
            </a:r>
          </a:p>
        </p:txBody>
      </p:sp>
    </p:spTree>
    <p:extLst>
      <p:ext uri="{BB962C8B-B14F-4D97-AF65-F5344CB8AC3E}">
        <p14:creationId xmlns:p14="http://schemas.microsoft.com/office/powerpoint/2010/main" val="2244411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0FB814-6FBF-4FFA-B91C-32E75A876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European Code of Conduct for Research Integrity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A3B6C6-0D6E-4D7D-89D8-17DD0D541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3162"/>
            <a:ext cx="10515600" cy="44148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European Federation of Academies of Sciences and Humanities:</a:t>
            </a:r>
          </a:p>
          <a:p>
            <a:pPr marL="0" indent="0">
              <a:buNone/>
            </a:pP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Reliability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(Verlässlichkeit) bzgl. Qualität</a:t>
            </a:r>
          </a:p>
          <a:p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Honesty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– i.S.v. Transparenz und Nachvollziehbarkeit</a:t>
            </a:r>
          </a:p>
          <a:p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Respect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ggü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. Kolleg*innen, Gesellschaft, Umwelt, …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Accountability (Verantwortlichkeit) bzgl. Durchführung, aber auch bzgl. Folgen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https://allea.org/code-of-conduct/</a:t>
            </a:r>
            <a:r>
              <a:rPr lang="de-D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745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604B17-68D2-4575-BB98-FA4E72089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Gute wissenschaftliche Praxis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574BFD6B-C558-4BCE-95A6-D71BD1107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617" y="6066000"/>
            <a:ext cx="11923200" cy="79200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DFG (2023). Stellungnahme des Präsidiums der Deutschen Forschungsgemeinschaft (DFG) zum Einfluss generativer Modelle für die Text- und Bilderstellung auf die Wissenschaften und das Förderhandeln der DFG.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https://www.dfg.de/resource/blob/289674/ff57cf46c5ca109cb18533b21fba49bd/230921-stellungnahme-praesidium-ki-ai-data.pdf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9C3FE257-22A8-4ABB-B7F4-0CC2ED796F57}"/>
              </a:ext>
            </a:extLst>
          </p:cNvPr>
          <p:cNvSpPr txBox="1">
            <a:spLocks/>
          </p:cNvSpPr>
          <p:nvPr/>
        </p:nvSpPr>
        <p:spPr>
          <a:xfrm>
            <a:off x="360181" y="2361601"/>
            <a:ext cx="11471638" cy="31391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30400" indent="-2304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000" indent="-2304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8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6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4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34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Transparenz und Nachvollziehbarkeit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des Forschungsprozesses und der gewonnenen Erkenntnisse für Dritte sind wesentliche Grundprinzipien wissenschaftlicher Integrität.“</a:t>
            </a:r>
          </a:p>
          <a:p>
            <a:pPr marL="0" indent="0"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„Es entspricht dem Berufsethos von Wissenschaftlerinnen und Wissenschaftlern, dass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sie selbst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für die Einhaltung der Grundprinzipien wissenschaftlicher Integrität einstehen.“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666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574BFD6B-C558-4BCE-95A6-D71BD1107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617" y="6066000"/>
            <a:ext cx="11923200" cy="79200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DFG (2023). Stellungnahme des Präsidiums der Deutschen Forschungsgemeinschaft (DFG) zum Einfluss generativer Modelle für die Text- und Bilderstellung auf die Wissenschaften und das Förderhandeln der DFG.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https://www.dfg.de/resource/blob/289674/ff57cf46c5ca109cb18533b21fba49bd/230921-stellungnahme-praesidium-ki-ai-data.pdf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9C3FE257-22A8-4ABB-B7F4-0CC2ED796F57}"/>
              </a:ext>
            </a:extLst>
          </p:cNvPr>
          <p:cNvSpPr txBox="1">
            <a:spLocks/>
          </p:cNvSpPr>
          <p:nvPr/>
        </p:nvSpPr>
        <p:spPr>
          <a:xfrm>
            <a:off x="360000" y="2318401"/>
            <a:ext cx="11471638" cy="33768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30400" indent="-2304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000" indent="-2304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8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6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4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34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Leitlinien:</a:t>
            </a:r>
          </a:p>
          <a:p>
            <a:pPr marL="0" indent="0">
              <a:buNone/>
            </a:pP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offenlegen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, ob und welche generativen Modelle sie zu welchem Zweck und in welchem Umfang eingesetzt haben“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sicherstellen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, dass durch die Verwendung generativer Modelle kein fremdes geistiges Eigentum verletzt wird und kein wissenschaftliches Fehlverhalten etwa in Form von Plagiaten entsteht.“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62F815BE-DD0F-4AD1-8B6E-606C58E2F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Gute wissenschaftliche Praxis</a:t>
            </a:r>
          </a:p>
        </p:txBody>
      </p:sp>
    </p:spTree>
    <p:extLst>
      <p:ext uri="{BB962C8B-B14F-4D97-AF65-F5344CB8AC3E}">
        <p14:creationId xmlns:p14="http://schemas.microsoft.com/office/powerpoint/2010/main" val="114292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: Form 6">
            <a:extLst>
              <a:ext uri="{FF2B5EF4-FFF2-40B4-BE49-F238E27FC236}">
                <a16:creationId xmlns:a16="http://schemas.microsoft.com/office/drawing/2014/main" id="{278C0D97-263F-45F0-809E-F66C1C4B5CC2}"/>
              </a:ext>
            </a:extLst>
          </p:cNvPr>
          <p:cNvSpPr/>
          <p:nvPr/>
        </p:nvSpPr>
        <p:spPr>
          <a:xfrm>
            <a:off x="635184" y="1893711"/>
            <a:ext cx="1951708" cy="1663653"/>
          </a:xfrm>
          <a:custGeom>
            <a:avLst/>
            <a:gdLst>
              <a:gd name="connsiteX0" fmla="*/ 0 w 1286149"/>
              <a:gd name="connsiteY0" fmla="*/ 128615 h 1286149"/>
              <a:gd name="connsiteX1" fmla="*/ 128615 w 1286149"/>
              <a:gd name="connsiteY1" fmla="*/ 0 h 1286149"/>
              <a:gd name="connsiteX2" fmla="*/ 1157534 w 1286149"/>
              <a:gd name="connsiteY2" fmla="*/ 0 h 1286149"/>
              <a:gd name="connsiteX3" fmla="*/ 1286149 w 1286149"/>
              <a:gd name="connsiteY3" fmla="*/ 128615 h 1286149"/>
              <a:gd name="connsiteX4" fmla="*/ 1286149 w 1286149"/>
              <a:gd name="connsiteY4" fmla="*/ 1157534 h 1286149"/>
              <a:gd name="connsiteX5" fmla="*/ 1157534 w 1286149"/>
              <a:gd name="connsiteY5" fmla="*/ 1286149 h 1286149"/>
              <a:gd name="connsiteX6" fmla="*/ 128615 w 1286149"/>
              <a:gd name="connsiteY6" fmla="*/ 1286149 h 1286149"/>
              <a:gd name="connsiteX7" fmla="*/ 0 w 1286149"/>
              <a:gd name="connsiteY7" fmla="*/ 1157534 h 1286149"/>
              <a:gd name="connsiteX8" fmla="*/ 0 w 1286149"/>
              <a:gd name="connsiteY8" fmla="*/ 128615 h 1286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6149" h="1286149">
                <a:moveTo>
                  <a:pt x="0" y="128615"/>
                </a:moveTo>
                <a:cubicBezTo>
                  <a:pt x="0" y="57583"/>
                  <a:pt x="57583" y="0"/>
                  <a:pt x="128615" y="0"/>
                </a:cubicBezTo>
                <a:lnTo>
                  <a:pt x="1157534" y="0"/>
                </a:lnTo>
                <a:cubicBezTo>
                  <a:pt x="1228566" y="0"/>
                  <a:pt x="1286149" y="57583"/>
                  <a:pt x="1286149" y="128615"/>
                </a:cubicBezTo>
                <a:lnTo>
                  <a:pt x="1286149" y="1157534"/>
                </a:lnTo>
                <a:cubicBezTo>
                  <a:pt x="1286149" y="1228566"/>
                  <a:pt x="1228566" y="1286149"/>
                  <a:pt x="1157534" y="1286149"/>
                </a:cubicBezTo>
                <a:lnTo>
                  <a:pt x="128615" y="1286149"/>
                </a:lnTo>
                <a:cubicBezTo>
                  <a:pt x="57583" y="1286149"/>
                  <a:pt x="0" y="1228566"/>
                  <a:pt x="0" y="1157534"/>
                </a:cubicBezTo>
                <a:lnTo>
                  <a:pt x="0" y="128615"/>
                </a:lnTo>
                <a:close/>
              </a:path>
            </a:pathLst>
          </a:custGeom>
          <a:solidFill>
            <a:srgbClr val="E7E6E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770" tIns="75770" rIns="75770" bIns="7577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kern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schreibe den kompletten Text selbst</a:t>
            </a:r>
          </a:p>
        </p:txBody>
      </p: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803AC365-D765-4B13-958E-8EF5F3DD4D06}"/>
              </a:ext>
            </a:extLst>
          </p:cNvPr>
          <p:cNvSpPr/>
          <p:nvPr/>
        </p:nvSpPr>
        <p:spPr>
          <a:xfrm>
            <a:off x="2622344" y="2607990"/>
            <a:ext cx="998997" cy="309043"/>
          </a:xfrm>
          <a:custGeom>
            <a:avLst/>
            <a:gdLst>
              <a:gd name="connsiteX0" fmla="*/ 0 w 247740"/>
              <a:gd name="connsiteY0" fmla="*/ 61809 h 309043"/>
              <a:gd name="connsiteX1" fmla="*/ 123870 w 247740"/>
              <a:gd name="connsiteY1" fmla="*/ 61809 h 309043"/>
              <a:gd name="connsiteX2" fmla="*/ 123870 w 247740"/>
              <a:gd name="connsiteY2" fmla="*/ 0 h 309043"/>
              <a:gd name="connsiteX3" fmla="*/ 247740 w 247740"/>
              <a:gd name="connsiteY3" fmla="*/ 154522 h 309043"/>
              <a:gd name="connsiteX4" fmla="*/ 123870 w 247740"/>
              <a:gd name="connsiteY4" fmla="*/ 309043 h 309043"/>
              <a:gd name="connsiteX5" fmla="*/ 123870 w 247740"/>
              <a:gd name="connsiteY5" fmla="*/ 247234 h 309043"/>
              <a:gd name="connsiteX6" fmla="*/ 0 w 247740"/>
              <a:gd name="connsiteY6" fmla="*/ 247234 h 309043"/>
              <a:gd name="connsiteX7" fmla="*/ 0 w 247740"/>
              <a:gd name="connsiteY7" fmla="*/ 61809 h 30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740" h="309043">
                <a:moveTo>
                  <a:pt x="0" y="61809"/>
                </a:moveTo>
                <a:lnTo>
                  <a:pt x="123870" y="61809"/>
                </a:lnTo>
                <a:lnTo>
                  <a:pt x="123870" y="0"/>
                </a:lnTo>
                <a:lnTo>
                  <a:pt x="247740" y="154522"/>
                </a:lnTo>
                <a:lnTo>
                  <a:pt x="123870" y="309043"/>
                </a:lnTo>
                <a:lnTo>
                  <a:pt x="123870" y="247234"/>
                </a:lnTo>
                <a:lnTo>
                  <a:pt x="0" y="247234"/>
                </a:lnTo>
                <a:lnTo>
                  <a:pt x="0" y="61809"/>
                </a:lnTo>
                <a:close/>
              </a:path>
            </a:pathLst>
          </a:custGeom>
          <a:solidFill>
            <a:schemeClr val="tx1">
              <a:lumMod val="25000"/>
              <a:lumOff val="75000"/>
            </a:schemeClr>
          </a:solidFill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1809" rIns="74322" bIns="61809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800" kern="1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1E0030AA-1FB1-4F28-9275-644C75B35D97}"/>
              </a:ext>
            </a:extLst>
          </p:cNvPr>
          <p:cNvSpPr/>
          <p:nvPr/>
        </p:nvSpPr>
        <p:spPr>
          <a:xfrm>
            <a:off x="3624771" y="1893711"/>
            <a:ext cx="2471841" cy="1663653"/>
          </a:xfrm>
          <a:custGeom>
            <a:avLst/>
            <a:gdLst>
              <a:gd name="connsiteX0" fmla="*/ 0 w 1286149"/>
              <a:gd name="connsiteY0" fmla="*/ 128615 h 1286149"/>
              <a:gd name="connsiteX1" fmla="*/ 128615 w 1286149"/>
              <a:gd name="connsiteY1" fmla="*/ 0 h 1286149"/>
              <a:gd name="connsiteX2" fmla="*/ 1157534 w 1286149"/>
              <a:gd name="connsiteY2" fmla="*/ 0 h 1286149"/>
              <a:gd name="connsiteX3" fmla="*/ 1286149 w 1286149"/>
              <a:gd name="connsiteY3" fmla="*/ 128615 h 1286149"/>
              <a:gd name="connsiteX4" fmla="*/ 1286149 w 1286149"/>
              <a:gd name="connsiteY4" fmla="*/ 1157534 h 1286149"/>
              <a:gd name="connsiteX5" fmla="*/ 1157534 w 1286149"/>
              <a:gd name="connsiteY5" fmla="*/ 1286149 h 1286149"/>
              <a:gd name="connsiteX6" fmla="*/ 128615 w 1286149"/>
              <a:gd name="connsiteY6" fmla="*/ 1286149 h 1286149"/>
              <a:gd name="connsiteX7" fmla="*/ 0 w 1286149"/>
              <a:gd name="connsiteY7" fmla="*/ 1157534 h 1286149"/>
              <a:gd name="connsiteX8" fmla="*/ 0 w 1286149"/>
              <a:gd name="connsiteY8" fmla="*/ 128615 h 1286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6149" h="1286149">
                <a:moveTo>
                  <a:pt x="0" y="128615"/>
                </a:moveTo>
                <a:cubicBezTo>
                  <a:pt x="0" y="57583"/>
                  <a:pt x="57583" y="0"/>
                  <a:pt x="128615" y="0"/>
                </a:cubicBezTo>
                <a:lnTo>
                  <a:pt x="1157534" y="0"/>
                </a:lnTo>
                <a:cubicBezTo>
                  <a:pt x="1228566" y="0"/>
                  <a:pt x="1286149" y="57583"/>
                  <a:pt x="1286149" y="128615"/>
                </a:cubicBezTo>
                <a:lnTo>
                  <a:pt x="1286149" y="1157534"/>
                </a:lnTo>
                <a:cubicBezTo>
                  <a:pt x="1286149" y="1228566"/>
                  <a:pt x="1228566" y="1286149"/>
                  <a:pt x="1157534" y="1286149"/>
                </a:cubicBezTo>
                <a:lnTo>
                  <a:pt x="128615" y="1286149"/>
                </a:lnTo>
                <a:cubicBezTo>
                  <a:pt x="57583" y="1286149"/>
                  <a:pt x="0" y="1228566"/>
                  <a:pt x="0" y="1157534"/>
                </a:cubicBezTo>
                <a:lnTo>
                  <a:pt x="0" y="128615"/>
                </a:lnTo>
                <a:close/>
              </a:path>
            </a:pathLst>
          </a:custGeom>
          <a:solidFill>
            <a:srgbClr val="E7E6E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770" tIns="75770" rIns="75770" bIns="75770" numCol="1" spcCol="127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nutze ein LLM, um Ideen und Inspiration zu bekommen und schreibe dann den Text selbst.</a:t>
            </a:r>
          </a:p>
        </p:txBody>
      </p:sp>
      <p:sp>
        <p:nvSpPr>
          <p:cNvPr id="13" name="Freihandform: Form 12">
            <a:extLst>
              <a:ext uri="{FF2B5EF4-FFF2-40B4-BE49-F238E27FC236}">
                <a16:creationId xmlns:a16="http://schemas.microsoft.com/office/drawing/2014/main" id="{67117C13-6A90-401E-8A36-BBACDDD32E87}"/>
              </a:ext>
            </a:extLst>
          </p:cNvPr>
          <p:cNvSpPr/>
          <p:nvPr/>
        </p:nvSpPr>
        <p:spPr>
          <a:xfrm>
            <a:off x="7173373" y="1893711"/>
            <a:ext cx="2561236" cy="1663653"/>
          </a:xfrm>
          <a:custGeom>
            <a:avLst/>
            <a:gdLst>
              <a:gd name="connsiteX0" fmla="*/ 0 w 1286149"/>
              <a:gd name="connsiteY0" fmla="*/ 128615 h 1286149"/>
              <a:gd name="connsiteX1" fmla="*/ 128615 w 1286149"/>
              <a:gd name="connsiteY1" fmla="*/ 0 h 1286149"/>
              <a:gd name="connsiteX2" fmla="*/ 1157534 w 1286149"/>
              <a:gd name="connsiteY2" fmla="*/ 0 h 1286149"/>
              <a:gd name="connsiteX3" fmla="*/ 1286149 w 1286149"/>
              <a:gd name="connsiteY3" fmla="*/ 128615 h 1286149"/>
              <a:gd name="connsiteX4" fmla="*/ 1286149 w 1286149"/>
              <a:gd name="connsiteY4" fmla="*/ 1157534 h 1286149"/>
              <a:gd name="connsiteX5" fmla="*/ 1157534 w 1286149"/>
              <a:gd name="connsiteY5" fmla="*/ 1286149 h 1286149"/>
              <a:gd name="connsiteX6" fmla="*/ 128615 w 1286149"/>
              <a:gd name="connsiteY6" fmla="*/ 1286149 h 1286149"/>
              <a:gd name="connsiteX7" fmla="*/ 0 w 1286149"/>
              <a:gd name="connsiteY7" fmla="*/ 1157534 h 1286149"/>
              <a:gd name="connsiteX8" fmla="*/ 0 w 1286149"/>
              <a:gd name="connsiteY8" fmla="*/ 128615 h 1286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6149" h="1286149">
                <a:moveTo>
                  <a:pt x="0" y="128615"/>
                </a:moveTo>
                <a:cubicBezTo>
                  <a:pt x="0" y="57583"/>
                  <a:pt x="57583" y="0"/>
                  <a:pt x="128615" y="0"/>
                </a:cubicBezTo>
                <a:lnTo>
                  <a:pt x="1157534" y="0"/>
                </a:lnTo>
                <a:cubicBezTo>
                  <a:pt x="1228566" y="0"/>
                  <a:pt x="1286149" y="57583"/>
                  <a:pt x="1286149" y="128615"/>
                </a:cubicBezTo>
                <a:lnTo>
                  <a:pt x="1286149" y="1157534"/>
                </a:lnTo>
                <a:cubicBezTo>
                  <a:pt x="1286149" y="1228566"/>
                  <a:pt x="1228566" y="1286149"/>
                  <a:pt x="1157534" y="1286149"/>
                </a:cubicBezTo>
                <a:lnTo>
                  <a:pt x="128615" y="1286149"/>
                </a:lnTo>
                <a:cubicBezTo>
                  <a:pt x="57583" y="1286149"/>
                  <a:pt x="0" y="1228566"/>
                  <a:pt x="0" y="1157534"/>
                </a:cubicBezTo>
                <a:lnTo>
                  <a:pt x="0" y="128615"/>
                </a:lnTo>
                <a:close/>
              </a:path>
            </a:pathLst>
          </a:custGeom>
          <a:solidFill>
            <a:srgbClr val="E7E6E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770" tIns="75770" rIns="75770" bIns="75770" numCol="1" spcCol="1270" anchor="ctr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 skizziere in Stichpunkten einen Text. Ein LLM macht daraus Textentwürfe, die ich überarbeite.</a:t>
            </a:r>
          </a:p>
        </p:txBody>
      </p:sp>
      <p:sp>
        <p:nvSpPr>
          <p:cNvPr id="24" name="Freihandform: Form 23">
            <a:extLst>
              <a:ext uri="{FF2B5EF4-FFF2-40B4-BE49-F238E27FC236}">
                <a16:creationId xmlns:a16="http://schemas.microsoft.com/office/drawing/2014/main" id="{B39442CA-044A-446E-8FC7-7D4DD720C215}"/>
              </a:ext>
            </a:extLst>
          </p:cNvPr>
          <p:cNvSpPr/>
          <p:nvPr/>
        </p:nvSpPr>
        <p:spPr>
          <a:xfrm>
            <a:off x="2362363" y="4683851"/>
            <a:ext cx="2972589" cy="1663653"/>
          </a:xfrm>
          <a:custGeom>
            <a:avLst/>
            <a:gdLst>
              <a:gd name="connsiteX0" fmla="*/ 0 w 1286149"/>
              <a:gd name="connsiteY0" fmla="*/ 128615 h 1286149"/>
              <a:gd name="connsiteX1" fmla="*/ 128615 w 1286149"/>
              <a:gd name="connsiteY1" fmla="*/ 0 h 1286149"/>
              <a:gd name="connsiteX2" fmla="*/ 1157534 w 1286149"/>
              <a:gd name="connsiteY2" fmla="*/ 0 h 1286149"/>
              <a:gd name="connsiteX3" fmla="*/ 1286149 w 1286149"/>
              <a:gd name="connsiteY3" fmla="*/ 128615 h 1286149"/>
              <a:gd name="connsiteX4" fmla="*/ 1286149 w 1286149"/>
              <a:gd name="connsiteY4" fmla="*/ 1157534 h 1286149"/>
              <a:gd name="connsiteX5" fmla="*/ 1157534 w 1286149"/>
              <a:gd name="connsiteY5" fmla="*/ 1286149 h 1286149"/>
              <a:gd name="connsiteX6" fmla="*/ 128615 w 1286149"/>
              <a:gd name="connsiteY6" fmla="*/ 1286149 h 1286149"/>
              <a:gd name="connsiteX7" fmla="*/ 0 w 1286149"/>
              <a:gd name="connsiteY7" fmla="*/ 1157534 h 1286149"/>
              <a:gd name="connsiteX8" fmla="*/ 0 w 1286149"/>
              <a:gd name="connsiteY8" fmla="*/ 128615 h 1286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6149" h="1286149">
                <a:moveTo>
                  <a:pt x="0" y="128615"/>
                </a:moveTo>
                <a:cubicBezTo>
                  <a:pt x="0" y="57583"/>
                  <a:pt x="57583" y="0"/>
                  <a:pt x="128615" y="0"/>
                </a:cubicBezTo>
                <a:lnTo>
                  <a:pt x="1157534" y="0"/>
                </a:lnTo>
                <a:cubicBezTo>
                  <a:pt x="1228566" y="0"/>
                  <a:pt x="1286149" y="57583"/>
                  <a:pt x="1286149" y="128615"/>
                </a:cubicBezTo>
                <a:lnTo>
                  <a:pt x="1286149" y="1157534"/>
                </a:lnTo>
                <a:cubicBezTo>
                  <a:pt x="1286149" y="1228566"/>
                  <a:pt x="1228566" y="1286149"/>
                  <a:pt x="1157534" y="1286149"/>
                </a:cubicBezTo>
                <a:lnTo>
                  <a:pt x="128615" y="1286149"/>
                </a:lnTo>
                <a:cubicBezTo>
                  <a:pt x="57583" y="1286149"/>
                  <a:pt x="0" y="1228566"/>
                  <a:pt x="0" y="1157534"/>
                </a:cubicBezTo>
                <a:lnTo>
                  <a:pt x="0" y="128615"/>
                </a:lnTo>
                <a:close/>
              </a:path>
            </a:pathLst>
          </a:custGeom>
          <a:solidFill>
            <a:srgbClr val="E7E6E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770" tIns="75770" rIns="75770" bIns="7577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kern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LLM liefert mir verschiedene Textentwürfe. Ich vergleiche sie, wähle Teile aus und passe sie an.</a:t>
            </a:r>
          </a:p>
        </p:txBody>
      </p:sp>
      <p:sp>
        <p:nvSpPr>
          <p:cNvPr id="27" name="Freihandform: Form 26">
            <a:extLst>
              <a:ext uri="{FF2B5EF4-FFF2-40B4-BE49-F238E27FC236}">
                <a16:creationId xmlns:a16="http://schemas.microsoft.com/office/drawing/2014/main" id="{662397AB-2ADD-4CD0-8D7B-1FFE70B11EA5}"/>
              </a:ext>
            </a:extLst>
          </p:cNvPr>
          <p:cNvSpPr/>
          <p:nvPr/>
        </p:nvSpPr>
        <p:spPr>
          <a:xfrm>
            <a:off x="6401970" y="4665327"/>
            <a:ext cx="2230165" cy="1663653"/>
          </a:xfrm>
          <a:custGeom>
            <a:avLst/>
            <a:gdLst>
              <a:gd name="connsiteX0" fmla="*/ 0 w 1286149"/>
              <a:gd name="connsiteY0" fmla="*/ 128615 h 1286149"/>
              <a:gd name="connsiteX1" fmla="*/ 128615 w 1286149"/>
              <a:gd name="connsiteY1" fmla="*/ 0 h 1286149"/>
              <a:gd name="connsiteX2" fmla="*/ 1157534 w 1286149"/>
              <a:gd name="connsiteY2" fmla="*/ 0 h 1286149"/>
              <a:gd name="connsiteX3" fmla="*/ 1286149 w 1286149"/>
              <a:gd name="connsiteY3" fmla="*/ 128615 h 1286149"/>
              <a:gd name="connsiteX4" fmla="*/ 1286149 w 1286149"/>
              <a:gd name="connsiteY4" fmla="*/ 1157534 h 1286149"/>
              <a:gd name="connsiteX5" fmla="*/ 1157534 w 1286149"/>
              <a:gd name="connsiteY5" fmla="*/ 1286149 h 1286149"/>
              <a:gd name="connsiteX6" fmla="*/ 128615 w 1286149"/>
              <a:gd name="connsiteY6" fmla="*/ 1286149 h 1286149"/>
              <a:gd name="connsiteX7" fmla="*/ 0 w 1286149"/>
              <a:gd name="connsiteY7" fmla="*/ 1157534 h 1286149"/>
              <a:gd name="connsiteX8" fmla="*/ 0 w 1286149"/>
              <a:gd name="connsiteY8" fmla="*/ 128615 h 1286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6149" h="1286149">
                <a:moveTo>
                  <a:pt x="0" y="128615"/>
                </a:moveTo>
                <a:cubicBezTo>
                  <a:pt x="0" y="57583"/>
                  <a:pt x="57583" y="0"/>
                  <a:pt x="128615" y="0"/>
                </a:cubicBezTo>
                <a:lnTo>
                  <a:pt x="1157534" y="0"/>
                </a:lnTo>
                <a:cubicBezTo>
                  <a:pt x="1228566" y="0"/>
                  <a:pt x="1286149" y="57583"/>
                  <a:pt x="1286149" y="128615"/>
                </a:cubicBezTo>
                <a:lnTo>
                  <a:pt x="1286149" y="1157534"/>
                </a:lnTo>
                <a:cubicBezTo>
                  <a:pt x="1286149" y="1228566"/>
                  <a:pt x="1228566" y="1286149"/>
                  <a:pt x="1157534" y="1286149"/>
                </a:cubicBezTo>
                <a:lnTo>
                  <a:pt x="128615" y="1286149"/>
                </a:lnTo>
                <a:cubicBezTo>
                  <a:pt x="57583" y="1286149"/>
                  <a:pt x="0" y="1228566"/>
                  <a:pt x="0" y="1157534"/>
                </a:cubicBezTo>
                <a:lnTo>
                  <a:pt x="0" y="128615"/>
                </a:lnTo>
                <a:close/>
              </a:path>
            </a:pathLst>
          </a:custGeom>
          <a:solidFill>
            <a:srgbClr val="E7E6E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770" tIns="75770" rIns="75770" bIns="7577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kern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LLM liefert einen Textentwurf, den ich noch überarbeite und anpasse.</a:t>
            </a:r>
          </a:p>
        </p:txBody>
      </p:sp>
      <p:sp>
        <p:nvSpPr>
          <p:cNvPr id="30" name="Freihandform: Form 29">
            <a:extLst>
              <a:ext uri="{FF2B5EF4-FFF2-40B4-BE49-F238E27FC236}">
                <a16:creationId xmlns:a16="http://schemas.microsoft.com/office/drawing/2014/main" id="{71781345-B39D-4C14-9B0B-80D5C738B089}"/>
              </a:ext>
            </a:extLst>
          </p:cNvPr>
          <p:cNvSpPr/>
          <p:nvPr/>
        </p:nvSpPr>
        <p:spPr>
          <a:xfrm>
            <a:off x="9676480" y="4670722"/>
            <a:ext cx="2124751" cy="1663653"/>
          </a:xfrm>
          <a:custGeom>
            <a:avLst/>
            <a:gdLst>
              <a:gd name="connsiteX0" fmla="*/ 0 w 1286149"/>
              <a:gd name="connsiteY0" fmla="*/ 128615 h 1286149"/>
              <a:gd name="connsiteX1" fmla="*/ 128615 w 1286149"/>
              <a:gd name="connsiteY1" fmla="*/ 0 h 1286149"/>
              <a:gd name="connsiteX2" fmla="*/ 1157534 w 1286149"/>
              <a:gd name="connsiteY2" fmla="*/ 0 h 1286149"/>
              <a:gd name="connsiteX3" fmla="*/ 1286149 w 1286149"/>
              <a:gd name="connsiteY3" fmla="*/ 128615 h 1286149"/>
              <a:gd name="connsiteX4" fmla="*/ 1286149 w 1286149"/>
              <a:gd name="connsiteY4" fmla="*/ 1157534 h 1286149"/>
              <a:gd name="connsiteX5" fmla="*/ 1157534 w 1286149"/>
              <a:gd name="connsiteY5" fmla="*/ 1286149 h 1286149"/>
              <a:gd name="connsiteX6" fmla="*/ 128615 w 1286149"/>
              <a:gd name="connsiteY6" fmla="*/ 1286149 h 1286149"/>
              <a:gd name="connsiteX7" fmla="*/ 0 w 1286149"/>
              <a:gd name="connsiteY7" fmla="*/ 1157534 h 1286149"/>
              <a:gd name="connsiteX8" fmla="*/ 0 w 1286149"/>
              <a:gd name="connsiteY8" fmla="*/ 128615 h 1286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86149" h="1286149">
                <a:moveTo>
                  <a:pt x="0" y="128615"/>
                </a:moveTo>
                <a:cubicBezTo>
                  <a:pt x="0" y="57583"/>
                  <a:pt x="57583" y="0"/>
                  <a:pt x="128615" y="0"/>
                </a:cubicBezTo>
                <a:lnTo>
                  <a:pt x="1157534" y="0"/>
                </a:lnTo>
                <a:cubicBezTo>
                  <a:pt x="1228566" y="0"/>
                  <a:pt x="1286149" y="57583"/>
                  <a:pt x="1286149" y="128615"/>
                </a:cubicBezTo>
                <a:lnTo>
                  <a:pt x="1286149" y="1157534"/>
                </a:lnTo>
                <a:cubicBezTo>
                  <a:pt x="1286149" y="1228566"/>
                  <a:pt x="1228566" y="1286149"/>
                  <a:pt x="1157534" y="1286149"/>
                </a:cubicBezTo>
                <a:lnTo>
                  <a:pt x="128615" y="1286149"/>
                </a:lnTo>
                <a:cubicBezTo>
                  <a:pt x="57583" y="1286149"/>
                  <a:pt x="0" y="1228566"/>
                  <a:pt x="0" y="1157534"/>
                </a:cubicBezTo>
                <a:lnTo>
                  <a:pt x="0" y="128615"/>
                </a:lnTo>
                <a:close/>
              </a:path>
            </a:pathLst>
          </a:custGeom>
          <a:solidFill>
            <a:srgbClr val="E7E6E6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5770" tIns="75770" rIns="75770" bIns="75770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de-DE" kern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LLM liefert mir einen Text, den ich direkt übernehme.</a:t>
            </a:r>
          </a:p>
        </p:txBody>
      </p:sp>
      <p:sp>
        <p:nvSpPr>
          <p:cNvPr id="32" name="Freihandform: Form 31">
            <a:extLst>
              <a:ext uri="{FF2B5EF4-FFF2-40B4-BE49-F238E27FC236}">
                <a16:creationId xmlns:a16="http://schemas.microsoft.com/office/drawing/2014/main" id="{2F185AA0-EA87-4C54-8B0E-4D0A363FD9CE}"/>
              </a:ext>
            </a:extLst>
          </p:cNvPr>
          <p:cNvSpPr/>
          <p:nvPr/>
        </p:nvSpPr>
        <p:spPr>
          <a:xfrm>
            <a:off x="6135494" y="2607989"/>
            <a:ext cx="998997" cy="309043"/>
          </a:xfrm>
          <a:custGeom>
            <a:avLst/>
            <a:gdLst>
              <a:gd name="connsiteX0" fmla="*/ 0 w 247740"/>
              <a:gd name="connsiteY0" fmla="*/ 61809 h 309043"/>
              <a:gd name="connsiteX1" fmla="*/ 123870 w 247740"/>
              <a:gd name="connsiteY1" fmla="*/ 61809 h 309043"/>
              <a:gd name="connsiteX2" fmla="*/ 123870 w 247740"/>
              <a:gd name="connsiteY2" fmla="*/ 0 h 309043"/>
              <a:gd name="connsiteX3" fmla="*/ 247740 w 247740"/>
              <a:gd name="connsiteY3" fmla="*/ 154522 h 309043"/>
              <a:gd name="connsiteX4" fmla="*/ 123870 w 247740"/>
              <a:gd name="connsiteY4" fmla="*/ 309043 h 309043"/>
              <a:gd name="connsiteX5" fmla="*/ 123870 w 247740"/>
              <a:gd name="connsiteY5" fmla="*/ 247234 h 309043"/>
              <a:gd name="connsiteX6" fmla="*/ 0 w 247740"/>
              <a:gd name="connsiteY6" fmla="*/ 247234 h 309043"/>
              <a:gd name="connsiteX7" fmla="*/ 0 w 247740"/>
              <a:gd name="connsiteY7" fmla="*/ 61809 h 30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740" h="309043">
                <a:moveTo>
                  <a:pt x="0" y="61809"/>
                </a:moveTo>
                <a:lnTo>
                  <a:pt x="123870" y="61809"/>
                </a:lnTo>
                <a:lnTo>
                  <a:pt x="123870" y="0"/>
                </a:lnTo>
                <a:lnTo>
                  <a:pt x="247740" y="154522"/>
                </a:lnTo>
                <a:lnTo>
                  <a:pt x="123870" y="309043"/>
                </a:lnTo>
                <a:lnTo>
                  <a:pt x="123870" y="247234"/>
                </a:lnTo>
                <a:lnTo>
                  <a:pt x="0" y="247234"/>
                </a:lnTo>
                <a:lnTo>
                  <a:pt x="0" y="61809"/>
                </a:lnTo>
                <a:close/>
              </a:path>
            </a:pathLst>
          </a:custGeom>
          <a:solidFill>
            <a:schemeClr val="tx1">
              <a:lumMod val="25000"/>
              <a:lumOff val="75000"/>
            </a:schemeClr>
          </a:solidFill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1809" rIns="74322" bIns="61809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800" kern="1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Freihandform: Form 32">
            <a:extLst>
              <a:ext uri="{FF2B5EF4-FFF2-40B4-BE49-F238E27FC236}">
                <a16:creationId xmlns:a16="http://schemas.microsoft.com/office/drawing/2014/main" id="{666E0B35-AA6D-40FE-BBC4-20ED9E028DC4}"/>
              </a:ext>
            </a:extLst>
          </p:cNvPr>
          <p:cNvSpPr/>
          <p:nvPr/>
        </p:nvSpPr>
        <p:spPr>
          <a:xfrm>
            <a:off x="9773491" y="2571015"/>
            <a:ext cx="998997" cy="309043"/>
          </a:xfrm>
          <a:custGeom>
            <a:avLst/>
            <a:gdLst>
              <a:gd name="connsiteX0" fmla="*/ 0 w 247740"/>
              <a:gd name="connsiteY0" fmla="*/ 61809 h 309043"/>
              <a:gd name="connsiteX1" fmla="*/ 123870 w 247740"/>
              <a:gd name="connsiteY1" fmla="*/ 61809 h 309043"/>
              <a:gd name="connsiteX2" fmla="*/ 123870 w 247740"/>
              <a:gd name="connsiteY2" fmla="*/ 0 h 309043"/>
              <a:gd name="connsiteX3" fmla="*/ 247740 w 247740"/>
              <a:gd name="connsiteY3" fmla="*/ 154522 h 309043"/>
              <a:gd name="connsiteX4" fmla="*/ 123870 w 247740"/>
              <a:gd name="connsiteY4" fmla="*/ 309043 h 309043"/>
              <a:gd name="connsiteX5" fmla="*/ 123870 w 247740"/>
              <a:gd name="connsiteY5" fmla="*/ 247234 h 309043"/>
              <a:gd name="connsiteX6" fmla="*/ 0 w 247740"/>
              <a:gd name="connsiteY6" fmla="*/ 247234 h 309043"/>
              <a:gd name="connsiteX7" fmla="*/ 0 w 247740"/>
              <a:gd name="connsiteY7" fmla="*/ 61809 h 30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740" h="309043">
                <a:moveTo>
                  <a:pt x="0" y="61809"/>
                </a:moveTo>
                <a:lnTo>
                  <a:pt x="123870" y="61809"/>
                </a:lnTo>
                <a:lnTo>
                  <a:pt x="123870" y="0"/>
                </a:lnTo>
                <a:lnTo>
                  <a:pt x="247740" y="154522"/>
                </a:lnTo>
                <a:lnTo>
                  <a:pt x="123870" y="309043"/>
                </a:lnTo>
                <a:lnTo>
                  <a:pt x="123870" y="247234"/>
                </a:lnTo>
                <a:lnTo>
                  <a:pt x="0" y="247234"/>
                </a:lnTo>
                <a:lnTo>
                  <a:pt x="0" y="61809"/>
                </a:lnTo>
                <a:close/>
              </a:path>
            </a:pathLst>
          </a:custGeom>
          <a:solidFill>
            <a:schemeClr val="tx1">
              <a:lumMod val="25000"/>
              <a:lumOff val="75000"/>
            </a:schemeClr>
          </a:solidFill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1809" rIns="74322" bIns="61809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800" kern="1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reihandform: Form 33">
            <a:extLst>
              <a:ext uri="{FF2B5EF4-FFF2-40B4-BE49-F238E27FC236}">
                <a16:creationId xmlns:a16="http://schemas.microsoft.com/office/drawing/2014/main" id="{C64FBD4F-F58C-419E-994D-EED863855C39}"/>
              </a:ext>
            </a:extLst>
          </p:cNvPr>
          <p:cNvSpPr/>
          <p:nvPr/>
        </p:nvSpPr>
        <p:spPr>
          <a:xfrm>
            <a:off x="1276818" y="5348026"/>
            <a:ext cx="998997" cy="309043"/>
          </a:xfrm>
          <a:custGeom>
            <a:avLst/>
            <a:gdLst>
              <a:gd name="connsiteX0" fmla="*/ 0 w 247740"/>
              <a:gd name="connsiteY0" fmla="*/ 61809 h 309043"/>
              <a:gd name="connsiteX1" fmla="*/ 123870 w 247740"/>
              <a:gd name="connsiteY1" fmla="*/ 61809 h 309043"/>
              <a:gd name="connsiteX2" fmla="*/ 123870 w 247740"/>
              <a:gd name="connsiteY2" fmla="*/ 0 h 309043"/>
              <a:gd name="connsiteX3" fmla="*/ 247740 w 247740"/>
              <a:gd name="connsiteY3" fmla="*/ 154522 h 309043"/>
              <a:gd name="connsiteX4" fmla="*/ 123870 w 247740"/>
              <a:gd name="connsiteY4" fmla="*/ 309043 h 309043"/>
              <a:gd name="connsiteX5" fmla="*/ 123870 w 247740"/>
              <a:gd name="connsiteY5" fmla="*/ 247234 h 309043"/>
              <a:gd name="connsiteX6" fmla="*/ 0 w 247740"/>
              <a:gd name="connsiteY6" fmla="*/ 247234 h 309043"/>
              <a:gd name="connsiteX7" fmla="*/ 0 w 247740"/>
              <a:gd name="connsiteY7" fmla="*/ 61809 h 30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740" h="309043">
                <a:moveTo>
                  <a:pt x="0" y="61809"/>
                </a:moveTo>
                <a:lnTo>
                  <a:pt x="123870" y="61809"/>
                </a:lnTo>
                <a:lnTo>
                  <a:pt x="123870" y="0"/>
                </a:lnTo>
                <a:lnTo>
                  <a:pt x="247740" y="154522"/>
                </a:lnTo>
                <a:lnTo>
                  <a:pt x="123870" y="309043"/>
                </a:lnTo>
                <a:lnTo>
                  <a:pt x="123870" y="247234"/>
                </a:lnTo>
                <a:lnTo>
                  <a:pt x="0" y="247234"/>
                </a:lnTo>
                <a:lnTo>
                  <a:pt x="0" y="61809"/>
                </a:lnTo>
                <a:close/>
              </a:path>
            </a:pathLst>
          </a:custGeom>
          <a:solidFill>
            <a:schemeClr val="tx1">
              <a:lumMod val="25000"/>
              <a:lumOff val="75000"/>
            </a:schemeClr>
          </a:solidFill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1809" rIns="74322" bIns="61809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800" kern="1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Freihandform: Form 34">
            <a:extLst>
              <a:ext uri="{FF2B5EF4-FFF2-40B4-BE49-F238E27FC236}">
                <a16:creationId xmlns:a16="http://schemas.microsoft.com/office/drawing/2014/main" id="{59583503-DDF2-49F9-9E94-43531827B04E}"/>
              </a:ext>
            </a:extLst>
          </p:cNvPr>
          <p:cNvSpPr/>
          <p:nvPr/>
        </p:nvSpPr>
        <p:spPr>
          <a:xfrm>
            <a:off x="5380299" y="5374185"/>
            <a:ext cx="998997" cy="309043"/>
          </a:xfrm>
          <a:custGeom>
            <a:avLst/>
            <a:gdLst>
              <a:gd name="connsiteX0" fmla="*/ 0 w 247740"/>
              <a:gd name="connsiteY0" fmla="*/ 61809 h 309043"/>
              <a:gd name="connsiteX1" fmla="*/ 123870 w 247740"/>
              <a:gd name="connsiteY1" fmla="*/ 61809 h 309043"/>
              <a:gd name="connsiteX2" fmla="*/ 123870 w 247740"/>
              <a:gd name="connsiteY2" fmla="*/ 0 h 309043"/>
              <a:gd name="connsiteX3" fmla="*/ 247740 w 247740"/>
              <a:gd name="connsiteY3" fmla="*/ 154522 h 309043"/>
              <a:gd name="connsiteX4" fmla="*/ 123870 w 247740"/>
              <a:gd name="connsiteY4" fmla="*/ 309043 h 309043"/>
              <a:gd name="connsiteX5" fmla="*/ 123870 w 247740"/>
              <a:gd name="connsiteY5" fmla="*/ 247234 h 309043"/>
              <a:gd name="connsiteX6" fmla="*/ 0 w 247740"/>
              <a:gd name="connsiteY6" fmla="*/ 247234 h 309043"/>
              <a:gd name="connsiteX7" fmla="*/ 0 w 247740"/>
              <a:gd name="connsiteY7" fmla="*/ 61809 h 30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740" h="309043">
                <a:moveTo>
                  <a:pt x="0" y="61809"/>
                </a:moveTo>
                <a:lnTo>
                  <a:pt x="123870" y="61809"/>
                </a:lnTo>
                <a:lnTo>
                  <a:pt x="123870" y="0"/>
                </a:lnTo>
                <a:lnTo>
                  <a:pt x="247740" y="154522"/>
                </a:lnTo>
                <a:lnTo>
                  <a:pt x="123870" y="309043"/>
                </a:lnTo>
                <a:lnTo>
                  <a:pt x="123870" y="247234"/>
                </a:lnTo>
                <a:lnTo>
                  <a:pt x="0" y="247234"/>
                </a:lnTo>
                <a:lnTo>
                  <a:pt x="0" y="61809"/>
                </a:lnTo>
                <a:close/>
              </a:path>
            </a:pathLst>
          </a:custGeom>
          <a:solidFill>
            <a:schemeClr val="tx1">
              <a:lumMod val="25000"/>
              <a:lumOff val="75000"/>
            </a:schemeClr>
          </a:solidFill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1809" rIns="74322" bIns="61809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800" kern="1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Freihandform: Form 35">
            <a:extLst>
              <a:ext uri="{FF2B5EF4-FFF2-40B4-BE49-F238E27FC236}">
                <a16:creationId xmlns:a16="http://schemas.microsoft.com/office/drawing/2014/main" id="{5B672872-9C3D-448C-BA6C-078D83AC1993}"/>
              </a:ext>
            </a:extLst>
          </p:cNvPr>
          <p:cNvSpPr/>
          <p:nvPr/>
        </p:nvSpPr>
        <p:spPr>
          <a:xfrm>
            <a:off x="8677482" y="5374185"/>
            <a:ext cx="998997" cy="309043"/>
          </a:xfrm>
          <a:custGeom>
            <a:avLst/>
            <a:gdLst>
              <a:gd name="connsiteX0" fmla="*/ 0 w 247740"/>
              <a:gd name="connsiteY0" fmla="*/ 61809 h 309043"/>
              <a:gd name="connsiteX1" fmla="*/ 123870 w 247740"/>
              <a:gd name="connsiteY1" fmla="*/ 61809 h 309043"/>
              <a:gd name="connsiteX2" fmla="*/ 123870 w 247740"/>
              <a:gd name="connsiteY2" fmla="*/ 0 h 309043"/>
              <a:gd name="connsiteX3" fmla="*/ 247740 w 247740"/>
              <a:gd name="connsiteY3" fmla="*/ 154522 h 309043"/>
              <a:gd name="connsiteX4" fmla="*/ 123870 w 247740"/>
              <a:gd name="connsiteY4" fmla="*/ 309043 h 309043"/>
              <a:gd name="connsiteX5" fmla="*/ 123870 w 247740"/>
              <a:gd name="connsiteY5" fmla="*/ 247234 h 309043"/>
              <a:gd name="connsiteX6" fmla="*/ 0 w 247740"/>
              <a:gd name="connsiteY6" fmla="*/ 247234 h 309043"/>
              <a:gd name="connsiteX7" fmla="*/ 0 w 247740"/>
              <a:gd name="connsiteY7" fmla="*/ 61809 h 30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740" h="309043">
                <a:moveTo>
                  <a:pt x="0" y="61809"/>
                </a:moveTo>
                <a:lnTo>
                  <a:pt x="123870" y="61809"/>
                </a:lnTo>
                <a:lnTo>
                  <a:pt x="123870" y="0"/>
                </a:lnTo>
                <a:lnTo>
                  <a:pt x="247740" y="154522"/>
                </a:lnTo>
                <a:lnTo>
                  <a:pt x="123870" y="309043"/>
                </a:lnTo>
                <a:lnTo>
                  <a:pt x="123870" y="247234"/>
                </a:lnTo>
                <a:lnTo>
                  <a:pt x="0" y="247234"/>
                </a:lnTo>
                <a:lnTo>
                  <a:pt x="0" y="61809"/>
                </a:lnTo>
                <a:close/>
              </a:path>
            </a:pathLst>
          </a:custGeom>
          <a:solidFill>
            <a:schemeClr val="tx1">
              <a:lumMod val="25000"/>
              <a:lumOff val="75000"/>
            </a:schemeClr>
          </a:solidFill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61809" rIns="74322" bIns="61809" numCol="1" spcCol="1270" anchor="ctr" anchorCtr="0">
            <a:noAutofit/>
          </a:bodyPr>
          <a:lstStyle/>
          <a:p>
            <a:pPr marL="0" lvl="0" indent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de-DE" sz="800" kern="1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E4A232FE-25A7-4CC5-9A2A-8ABCF44D86F4}"/>
              </a:ext>
            </a:extLst>
          </p:cNvPr>
          <p:cNvSpPr txBox="1"/>
          <p:nvPr/>
        </p:nvSpPr>
        <p:spPr>
          <a:xfrm>
            <a:off x="6171668" y="6587298"/>
            <a:ext cx="61219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Nach: Matt Miller, https://ditchthattextbook.com/ai/#tve-jump-18606008967 </a:t>
            </a:r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859A7789-3C6E-4464-8CBC-15021E087C4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Wann ist ein Text mein Text?</a:t>
            </a:r>
          </a:p>
        </p:txBody>
      </p:sp>
    </p:spTree>
    <p:extLst>
      <p:ext uri="{BB962C8B-B14F-4D97-AF65-F5344CB8AC3E}">
        <p14:creationId xmlns:p14="http://schemas.microsoft.com/office/powerpoint/2010/main" val="1449077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A4D109-C58F-43EF-BFF8-A571D9FDA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704" y="1825431"/>
            <a:ext cx="5442096" cy="4316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b="1" dirty="0">
                <a:latin typeface="Arial" panose="020B0604020202020204" pitchFamily="34" charset="0"/>
                <a:cs typeface="Arial" panose="020B0604020202020204" pitchFamily="34" charset="0"/>
              </a:rPr>
              <a:t>Dystopischer Blick</a:t>
            </a:r>
          </a:p>
          <a:p>
            <a:pPr>
              <a:spcBef>
                <a:spcPts val="1800"/>
              </a:spcBef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Konformität: Theorien werden sich angleichen, Innovationen und Neuartigkeit wird unterbunden</a:t>
            </a:r>
          </a:p>
          <a:p>
            <a:pPr>
              <a:spcBef>
                <a:spcPts val="1800"/>
              </a:spcBef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Masse statt Qualität</a:t>
            </a:r>
          </a:p>
          <a:p>
            <a:pPr>
              <a:spcBef>
                <a:spcPts val="1800"/>
              </a:spcBef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Zugänglichkeit entscheidet über Einfluss</a:t>
            </a:r>
          </a:p>
          <a:p>
            <a:pPr>
              <a:spcBef>
                <a:spcPts val="1800"/>
              </a:spcBef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Verantwortung wird abgegeben</a:t>
            </a:r>
          </a:p>
          <a:p>
            <a:pPr>
              <a:spcBef>
                <a:spcPts val="1800"/>
              </a:spcBef>
            </a:pPr>
            <a:r>
              <a:rPr lang="de-DE" sz="1800" dirty="0">
                <a:latin typeface="Arial" panose="020B0604020202020204" pitchFamily="34" charset="0"/>
                <a:cs typeface="Arial" panose="020B0604020202020204" pitchFamily="34" charset="0"/>
              </a:rPr>
              <a:t>Reflexions- und Analyseprozesse beim Schreiben/Lesen entfallen, kritisches Denken geht verloren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F0EB2D1D-09F8-4A3A-BF94-275FC5F5EBB5}"/>
              </a:ext>
            </a:extLst>
          </p:cNvPr>
          <p:cNvSpPr txBox="1">
            <a:spLocks/>
          </p:cNvSpPr>
          <p:nvPr/>
        </p:nvSpPr>
        <p:spPr>
          <a:xfrm>
            <a:off x="6010523" y="2556001"/>
            <a:ext cx="5161569" cy="368020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30400" indent="-2304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000" indent="-2304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8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6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4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34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DC328B0A-A47C-4092-AF42-9C429BEA86AD}"/>
              </a:ext>
            </a:extLst>
          </p:cNvPr>
          <p:cNvSpPr txBox="1">
            <a:spLocks/>
          </p:cNvSpPr>
          <p:nvPr/>
        </p:nvSpPr>
        <p:spPr>
          <a:xfrm>
            <a:off x="6209816" y="2556001"/>
            <a:ext cx="5161569" cy="368020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30400" indent="-2304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8000" indent="-2304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8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36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66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04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34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BF56B651-1916-46EB-8BD7-33D0AD197EB4}"/>
              </a:ext>
            </a:extLst>
          </p:cNvPr>
          <p:cNvSpPr txBox="1">
            <a:spLocks/>
          </p:cNvSpPr>
          <p:nvPr/>
        </p:nvSpPr>
        <p:spPr>
          <a:xfrm>
            <a:off x="6209815" y="1825431"/>
            <a:ext cx="5161569" cy="412897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indent="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b="1"/>
            </a:lvl1pPr>
            <a:lvl2pPr marL="468000" indent="-2304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6984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3pPr>
            <a:lvl4pPr marL="9360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4pPr>
            <a:lvl5pPr marL="11664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5pPr>
            <a:lvl6pPr marL="14040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6pPr>
            <a:lvl7pPr marL="1634400" indent="-228600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Utopischer Blick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de-DE" b="0" dirty="0">
                <a:latin typeface="Arial" panose="020B0604020202020204" pitchFamily="34" charset="0"/>
                <a:cs typeface="Arial" panose="020B0604020202020204" pitchFamily="34" charset="0"/>
              </a:rPr>
              <a:t>Neuartige Prozesse zur Theorie-Entwicklung könnten entstehen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de-DE" b="0" dirty="0">
                <a:latin typeface="Arial" panose="020B0604020202020204" pitchFamily="34" charset="0"/>
                <a:cs typeface="Arial" panose="020B0604020202020204" pitchFamily="34" charset="0"/>
              </a:rPr>
              <a:t>Arbeitserleichterung bei Feinschliff und Inspiration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de-DE" b="0" dirty="0">
                <a:latin typeface="Arial" panose="020B0604020202020204" pitchFamily="34" charset="0"/>
                <a:cs typeface="Arial" panose="020B0604020202020204" pitchFamily="34" charset="0"/>
              </a:rPr>
              <a:t>Alle können teilhaben, unabhängig von der Schreibkompetenz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de-DE" b="0" dirty="0">
                <a:latin typeface="Arial" panose="020B0604020202020204" pitchFamily="34" charset="0"/>
                <a:cs typeface="Arial" panose="020B0604020202020204" pitchFamily="34" charset="0"/>
              </a:rPr>
              <a:t>Diskurs wird bereichert durch eine ständig verfügbare Diskussionsgelegenheit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56634E7-8D8F-4C0F-B6F9-E380FD20D9B7}"/>
              </a:ext>
            </a:extLst>
          </p:cNvPr>
          <p:cNvSpPr/>
          <p:nvPr/>
        </p:nvSpPr>
        <p:spPr>
          <a:xfrm>
            <a:off x="0" y="6109121"/>
            <a:ext cx="12192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Vgl. (1) </a:t>
            </a:r>
            <a:r>
              <a:rPr lang="de-DE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Kulkarni</a:t>
            </a:r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 et al. (2024). 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Future of Research in an Artificial Intelligence-Driven World.  Journal of Management Inquiry, 33(3), 207-229. </a:t>
            </a:r>
            <a:endParaRPr lang="de-DE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 Limburg, A., Bohle-</a:t>
            </a:r>
            <a:r>
              <a:rPr lang="de-DE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Jurok</a:t>
            </a:r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U. , Buck, I., </a:t>
            </a:r>
            <a:r>
              <a:rPr lang="de-DE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Grieshammer</a:t>
            </a:r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E., </a:t>
            </a:r>
            <a:r>
              <a:rPr lang="de-DE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Gröpler</a:t>
            </a:r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J., Knorr, D., </a:t>
            </a:r>
            <a:r>
              <a:rPr lang="de-DE" sz="14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Mundorf</a:t>
            </a:r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M., Schindler, K., Wilder, N. (2023). </a:t>
            </a:r>
            <a:r>
              <a:rPr lang="de-DE" sz="1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Zehn Thesen zur Zukunft des wissenschaftlichen Schreibens</a:t>
            </a:r>
            <a:r>
              <a:rPr lang="de-DE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Diskussionspapier Nr. 23. Berlin: Hochschulforum Digitalisierung. 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EE292AE9-5AF8-4813-ADC7-6533E4F83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Zukunft des Schreibens</a:t>
            </a:r>
          </a:p>
        </p:txBody>
      </p:sp>
    </p:spTree>
    <p:extLst>
      <p:ext uri="{BB962C8B-B14F-4D97-AF65-F5344CB8AC3E}">
        <p14:creationId xmlns:p14="http://schemas.microsoft.com/office/powerpoint/2010/main" val="1773109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584</Words>
  <Application>Microsoft Office PowerPoint</Application>
  <PresentationFormat>Breitbild</PresentationFormat>
  <Paragraphs>56</Paragraphs>
  <Slides>7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Disclaimer</vt:lpstr>
      <vt:lpstr>Gute wissenschaftliche Praxis</vt:lpstr>
      <vt:lpstr>European Code of Conduct for Research Integrity</vt:lpstr>
      <vt:lpstr>Gute wissenschaftliche Praxis</vt:lpstr>
      <vt:lpstr>Gute wissenschaftliche Praxis</vt:lpstr>
      <vt:lpstr>PowerPoint-Präsentation</vt:lpstr>
      <vt:lpstr>Zukunft des Schreibens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Anleitung</dc:title>
  <dc:creator>Meissner, Barbara</dc:creator>
  <cp:lastModifiedBy>Meissner, Barbara</cp:lastModifiedBy>
  <cp:revision>162</cp:revision>
  <cp:lastPrinted>2024-06-26T06:20:57Z</cp:lastPrinted>
  <dcterms:created xsi:type="dcterms:W3CDTF">2023-06-19T10:35:30Z</dcterms:created>
  <dcterms:modified xsi:type="dcterms:W3CDTF">2025-04-25T09:48:50Z</dcterms:modified>
</cp:coreProperties>
</file>